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8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9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4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notesSlides/notesSlide4.xml" ContentType="application/vnd.openxmlformats-officedocument.presentationml.notesSlide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3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5.xml" ContentType="application/vnd.openxmlformats-officedocument.presentationml.notesSlide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141.xml" ContentType="application/vnd.openxmlformats-officedocument.drawingml.chart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charts/chart142.xml" ContentType="application/vnd.openxmlformats-officedocument.drawingml.chart+xml"/>
  <Override PartName="/ppt/theme/themeOverride10.xml" ContentType="application/vnd.openxmlformats-officedocument.themeOverride+xml"/>
  <Override PartName="/ppt/drawings/drawing9.xml" ContentType="application/vnd.openxmlformats-officedocument.drawingml.chartshapes+xml"/>
  <Override PartName="/ppt/charts/chart143.xml" ContentType="application/vnd.openxmlformats-officedocument.drawingml.chart+xml"/>
  <Override PartName="/ppt/theme/themeOverride11.xml" ContentType="application/vnd.openxmlformats-officedocument.themeOverride+xml"/>
  <Override PartName="/ppt/drawings/drawing10.xml" ContentType="application/vnd.openxmlformats-officedocument.drawingml.chartshapes+xml"/>
  <Override PartName="/ppt/charts/chart144.xml" ContentType="application/vnd.openxmlformats-officedocument.drawingml.chart+xml"/>
  <Override PartName="/ppt/theme/themeOverride12.xml" ContentType="application/vnd.openxmlformats-officedocument.themeOverride+xml"/>
  <Override PartName="/ppt/drawings/drawing11.xml" ContentType="application/vnd.openxmlformats-officedocument.drawingml.chartshapes+xml"/>
  <Override PartName="/ppt/charts/chart145.xml" ContentType="application/vnd.openxmlformats-officedocument.drawingml.chart+xml"/>
  <Override PartName="/ppt/theme/themeOverride13.xml" ContentType="application/vnd.openxmlformats-officedocument.themeOverride+xml"/>
  <Override PartName="/ppt/drawings/drawing12.xml" ContentType="application/vnd.openxmlformats-officedocument.drawingml.chartshapes+xml"/>
  <Override PartName="/ppt/charts/chart146.xml" ContentType="application/vnd.openxmlformats-officedocument.drawingml.chart+xml"/>
  <Override PartName="/ppt/theme/themeOverride14.xml" ContentType="application/vnd.openxmlformats-officedocument.themeOverride+xml"/>
  <Override PartName="/ppt/drawings/drawing13.xml" ContentType="application/vnd.openxmlformats-officedocument.drawingml.chartshapes+xml"/>
  <Override PartName="/ppt/charts/chart147.xml" ContentType="application/vnd.openxmlformats-officedocument.drawingml.chart+xml"/>
  <Override PartName="/ppt/theme/themeOverride15.xml" ContentType="application/vnd.openxmlformats-officedocument.themeOverride+xml"/>
  <Override PartName="/ppt/drawings/drawing1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7.xml" ContentType="application/vnd.openxmlformats-officedocument.presentationml.notesSlide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0.xml" ContentType="application/vnd.openxmlformats-officedocument.drawingml.chart+xml"/>
  <Override PartName="/ppt/charts/chart191.xml" ContentType="application/vnd.openxmlformats-officedocument.drawingml.chart+xml"/>
  <Override PartName="/ppt/charts/chart192.xml" ContentType="application/vnd.openxmlformats-officedocument.drawingml.chart+xml"/>
  <Override PartName="/ppt/charts/chart193.xml" ContentType="application/vnd.openxmlformats-officedocument.drawingml.chart+xml"/>
  <Override PartName="/ppt/charts/chart194.xml" ContentType="application/vnd.openxmlformats-officedocument.drawingml.chart+xml"/>
  <Override PartName="/ppt/charts/chart195.xml" ContentType="application/vnd.openxmlformats-officedocument.drawingml.chart+xml"/>
  <Override PartName="/ppt/charts/chart196.xml" ContentType="application/vnd.openxmlformats-officedocument.drawingml.chart+xml"/>
  <Override PartName="/ppt/charts/chart197.xml" ContentType="application/vnd.openxmlformats-officedocument.drawingml.chart+xml"/>
  <Override PartName="/ppt/charts/chart198.xml" ContentType="application/vnd.openxmlformats-officedocument.drawingml.chart+xml"/>
  <Override PartName="/ppt/charts/chart199.xml" ContentType="application/vnd.openxmlformats-officedocument.drawingml.chart+xml"/>
  <Override PartName="/ppt/charts/chart200.xml" ContentType="application/vnd.openxmlformats-officedocument.drawingml.chart+xml"/>
  <Override PartName="/ppt/charts/chart201.xml" ContentType="application/vnd.openxmlformats-officedocument.drawingml.chart+xml"/>
  <Override PartName="/ppt/charts/chart202.xml" ContentType="application/vnd.openxmlformats-officedocument.drawingml.chart+xml"/>
  <Override PartName="/ppt/charts/chart203.xml" ContentType="application/vnd.openxmlformats-officedocument.drawingml.chart+xml"/>
  <Override PartName="/ppt/charts/chart204.xml" ContentType="application/vnd.openxmlformats-officedocument.drawingml.chart+xml"/>
  <Override PartName="/ppt/charts/chart205.xml" ContentType="application/vnd.openxmlformats-officedocument.drawingml.chart+xml"/>
  <Override PartName="/ppt/charts/chart206.xml" ContentType="application/vnd.openxmlformats-officedocument.drawingml.chart+xml"/>
  <Override PartName="/ppt/charts/chart207.xml" ContentType="application/vnd.openxmlformats-officedocument.drawingml.chart+xml"/>
  <Override PartName="/ppt/charts/chart208.xml" ContentType="application/vnd.openxmlformats-officedocument.drawingml.chart+xml"/>
  <Override PartName="/ppt/charts/chart209.xml" ContentType="application/vnd.openxmlformats-officedocument.drawingml.chart+xml"/>
  <Override PartName="/ppt/charts/chart210.xml" ContentType="application/vnd.openxmlformats-officedocument.drawingml.chart+xml"/>
  <Override PartName="/ppt/charts/chart211.xml" ContentType="application/vnd.openxmlformats-officedocument.drawingml.chart+xml"/>
  <Override PartName="/ppt/charts/chart212.xml" ContentType="application/vnd.openxmlformats-officedocument.drawingml.chart+xml"/>
  <Override PartName="/ppt/charts/chart213.xml" ContentType="application/vnd.openxmlformats-officedocument.drawingml.chart+xml"/>
  <Override PartName="/ppt/charts/chart214.xml" ContentType="application/vnd.openxmlformats-officedocument.drawingml.chart+xml"/>
  <Override PartName="/ppt/charts/chart215.xml" ContentType="application/vnd.openxmlformats-officedocument.drawingml.chart+xml"/>
  <Override PartName="/ppt/charts/chart216.xml" ContentType="application/vnd.openxmlformats-officedocument.drawingml.chart+xml"/>
  <Override PartName="/ppt/charts/chart217.xml" ContentType="application/vnd.openxmlformats-officedocument.drawingml.chart+xml"/>
  <Override PartName="/ppt/charts/chart218.xml" ContentType="application/vnd.openxmlformats-officedocument.drawingml.chart+xml"/>
  <Override PartName="/ppt/charts/chart219.xml" ContentType="application/vnd.openxmlformats-officedocument.drawingml.chart+xml"/>
  <Override PartName="/ppt/charts/chart220.xml" ContentType="application/vnd.openxmlformats-officedocument.drawingml.chart+xml"/>
  <Override PartName="/ppt/charts/chart221.xml" ContentType="application/vnd.openxmlformats-officedocument.drawingml.chart+xml"/>
  <Override PartName="/ppt/charts/chart222.xml" ContentType="application/vnd.openxmlformats-officedocument.drawingml.chart+xml"/>
  <Override PartName="/ppt/charts/chart223.xml" ContentType="application/vnd.openxmlformats-officedocument.drawingml.chart+xml"/>
  <Override PartName="/ppt/charts/chart224.xml" ContentType="application/vnd.openxmlformats-officedocument.drawingml.chart+xml"/>
  <Override PartName="/ppt/charts/chart225.xml" ContentType="application/vnd.openxmlformats-officedocument.drawingml.chart+xml"/>
  <Override PartName="/ppt/charts/chart226.xml" ContentType="application/vnd.openxmlformats-officedocument.drawingml.chart+xml"/>
  <Override PartName="/ppt/charts/chart227.xml" ContentType="application/vnd.openxmlformats-officedocument.drawingml.chart+xml"/>
  <Override PartName="/ppt/charts/chart228.xml" ContentType="application/vnd.openxmlformats-officedocument.drawingml.chart+xml"/>
  <Override PartName="/ppt/charts/chart229.xml" ContentType="application/vnd.openxmlformats-officedocument.drawingml.chart+xml"/>
  <Override PartName="/ppt/charts/chart23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1.xml" ContentType="application/vnd.openxmlformats-officedocument.drawingml.chart+xml"/>
  <Override PartName="/ppt/charts/chart23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33.xml" ContentType="application/vnd.openxmlformats-officedocument.drawingml.chart+xml"/>
  <Override PartName="/ppt/charts/chart234.xml" ContentType="application/vnd.openxmlformats-officedocument.drawingml.chart+xml"/>
  <Override PartName="/ppt/charts/chart235.xml" ContentType="application/vnd.openxmlformats-officedocument.drawingml.chart+xml"/>
  <Override PartName="/ppt/charts/chart236.xml" ContentType="application/vnd.openxmlformats-officedocument.drawingml.chart+xml"/>
  <Override PartName="/ppt/charts/chart237.xml" ContentType="application/vnd.openxmlformats-officedocument.drawingml.chart+xml"/>
  <Override PartName="/ppt/charts/chart238.xml" ContentType="application/vnd.openxmlformats-officedocument.drawingml.chart+xml"/>
  <Override PartName="/ppt/charts/chart239.xml" ContentType="application/vnd.openxmlformats-officedocument.drawingml.chart+xml"/>
  <Override PartName="/ppt/charts/chart240.xml" ContentType="application/vnd.openxmlformats-officedocument.drawingml.chart+xml"/>
  <Override PartName="/ppt/charts/chart241.xml" ContentType="application/vnd.openxmlformats-officedocument.drawingml.chart+xml"/>
  <Override PartName="/ppt/charts/chart242.xml" ContentType="application/vnd.openxmlformats-officedocument.drawingml.chart+xml"/>
  <Override PartName="/ppt/charts/chart243.xml" ContentType="application/vnd.openxmlformats-officedocument.drawingml.chart+xml"/>
  <Override PartName="/ppt/charts/chart244.xml" ContentType="application/vnd.openxmlformats-officedocument.drawingml.chart+xml"/>
  <Override PartName="/ppt/charts/chart245.xml" ContentType="application/vnd.openxmlformats-officedocument.drawingml.chart+xml"/>
  <Override PartName="/ppt/charts/chart246.xml" ContentType="application/vnd.openxmlformats-officedocument.drawingml.chart+xml"/>
  <Override PartName="/ppt/charts/chart247.xml" ContentType="application/vnd.openxmlformats-officedocument.drawingml.chart+xml"/>
  <Override PartName="/ppt/charts/chart248.xml" ContentType="application/vnd.openxmlformats-officedocument.drawingml.chart+xml"/>
  <Override PartName="/ppt/charts/chart249.xml" ContentType="application/vnd.openxmlformats-officedocument.drawingml.chart+xml"/>
  <Override PartName="/ppt/charts/chart250.xml" ContentType="application/vnd.openxmlformats-officedocument.drawingml.chart+xml"/>
  <Override PartName="/ppt/charts/chart251.xml" ContentType="application/vnd.openxmlformats-officedocument.drawingml.chart+xml"/>
  <Override PartName="/ppt/charts/chart252.xml" ContentType="application/vnd.openxmlformats-officedocument.drawingml.chart+xml"/>
  <Override PartName="/ppt/charts/chart253.xml" ContentType="application/vnd.openxmlformats-officedocument.drawingml.chart+xml"/>
  <Override PartName="/ppt/charts/chart254.xml" ContentType="application/vnd.openxmlformats-officedocument.drawingml.chart+xml"/>
  <Override PartName="/ppt/charts/chart255.xml" ContentType="application/vnd.openxmlformats-officedocument.drawingml.chart+xml"/>
  <Override PartName="/ppt/charts/chart256.xml" ContentType="application/vnd.openxmlformats-officedocument.drawingml.chart+xml"/>
  <Override PartName="/ppt/charts/chart25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5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60.xml" ContentType="application/vnd.openxmlformats-officedocument.drawingml.chart+xml"/>
  <Override PartName="/ppt/charts/chart26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50" r:id="rId2"/>
    <p:sldMasterId id="2147483854" r:id="rId3"/>
    <p:sldMasterId id="2147483694" r:id="rId4"/>
    <p:sldMasterId id="2147483858" r:id="rId5"/>
    <p:sldMasterId id="2147483842" r:id="rId6"/>
    <p:sldMasterId id="2147483929" r:id="rId7"/>
    <p:sldMasterId id="2147483942" r:id="rId8"/>
    <p:sldMasterId id="2147483967" r:id="rId9"/>
    <p:sldMasterId id="2147483972" r:id="rId10"/>
    <p:sldMasterId id="2147483985" r:id="rId11"/>
    <p:sldMasterId id="2147483991" r:id="rId12"/>
    <p:sldMasterId id="2147484034" r:id="rId13"/>
    <p:sldMasterId id="2147484048" r:id="rId14"/>
    <p:sldMasterId id="2147484077" r:id="rId15"/>
    <p:sldMasterId id="2147484098" r:id="rId16"/>
    <p:sldMasterId id="2147484103" r:id="rId17"/>
    <p:sldMasterId id="2147484140" r:id="rId18"/>
    <p:sldMasterId id="2147484145" r:id="rId19"/>
    <p:sldMasterId id="2147484160" r:id="rId20"/>
  </p:sldMasterIdLst>
  <p:notesMasterIdLst>
    <p:notesMasterId r:id="rId90"/>
  </p:notesMasterIdLst>
  <p:handoutMasterIdLst>
    <p:handoutMasterId r:id="rId91"/>
  </p:handoutMasterIdLst>
  <p:sldIdLst>
    <p:sldId id="291" r:id="rId21"/>
    <p:sldId id="307" r:id="rId22"/>
    <p:sldId id="971" r:id="rId23"/>
    <p:sldId id="1604" r:id="rId24"/>
    <p:sldId id="1605" r:id="rId25"/>
    <p:sldId id="1606" r:id="rId26"/>
    <p:sldId id="1607" r:id="rId27"/>
    <p:sldId id="1608" r:id="rId28"/>
    <p:sldId id="1407" r:id="rId29"/>
    <p:sldId id="1540" r:id="rId30"/>
    <p:sldId id="1529" r:id="rId31"/>
    <p:sldId id="1531" r:id="rId32"/>
    <p:sldId id="1637" r:id="rId33"/>
    <p:sldId id="1636" r:id="rId34"/>
    <p:sldId id="1541" r:id="rId35"/>
    <p:sldId id="1598" r:id="rId36"/>
    <p:sldId id="1641" r:id="rId37"/>
    <p:sldId id="1642" r:id="rId38"/>
    <p:sldId id="1553" r:id="rId39"/>
    <p:sldId id="1578" r:id="rId40"/>
    <p:sldId id="1588" r:id="rId41"/>
    <p:sldId id="1590" r:id="rId42"/>
    <p:sldId id="1640" r:id="rId43"/>
    <p:sldId id="1554" r:id="rId44"/>
    <p:sldId id="1628" r:id="rId45"/>
    <p:sldId id="1629" r:id="rId46"/>
    <p:sldId id="1630" r:id="rId47"/>
    <p:sldId id="1631" r:id="rId48"/>
    <p:sldId id="1632" r:id="rId49"/>
    <p:sldId id="1633" r:id="rId50"/>
    <p:sldId id="1634" r:id="rId51"/>
    <p:sldId id="1635" r:id="rId52"/>
    <p:sldId id="1609" r:id="rId53"/>
    <p:sldId id="1610" r:id="rId54"/>
    <p:sldId id="1571" r:id="rId55"/>
    <p:sldId id="449" r:id="rId56"/>
    <p:sldId id="1611" r:id="rId57"/>
    <p:sldId id="1613" r:id="rId58"/>
    <p:sldId id="1614" r:id="rId59"/>
    <p:sldId id="1615" r:id="rId60"/>
    <p:sldId id="1639" r:id="rId61"/>
    <p:sldId id="1601" r:id="rId62"/>
    <p:sldId id="1545" r:id="rId63"/>
    <p:sldId id="1547" r:id="rId64"/>
    <p:sldId id="1548" r:id="rId65"/>
    <p:sldId id="1602" r:id="rId66"/>
    <p:sldId id="1546" r:id="rId67"/>
    <p:sldId id="1555" r:id="rId68"/>
    <p:sldId id="1603" r:id="rId69"/>
    <p:sldId id="1616" r:id="rId70"/>
    <p:sldId id="1619" r:id="rId71"/>
    <p:sldId id="1617" r:id="rId72"/>
    <p:sldId id="1618" r:id="rId73"/>
    <p:sldId id="1623" r:id="rId74"/>
    <p:sldId id="1622" r:id="rId75"/>
    <p:sldId id="1621" r:id="rId76"/>
    <p:sldId id="1624" r:id="rId77"/>
    <p:sldId id="1530" r:id="rId78"/>
    <p:sldId id="1557" r:id="rId79"/>
    <p:sldId id="1558" r:id="rId80"/>
    <p:sldId id="1434" r:id="rId81"/>
    <p:sldId id="1559" r:id="rId82"/>
    <p:sldId id="1627" r:id="rId83"/>
    <p:sldId id="1638" r:id="rId84"/>
    <p:sldId id="1560" r:id="rId85"/>
    <p:sldId id="1561" r:id="rId86"/>
    <p:sldId id="1315" r:id="rId87"/>
    <p:sldId id="1625" r:id="rId88"/>
    <p:sldId id="1626" r:id="rId89"/>
  </p:sldIdLst>
  <p:sldSz cx="9144000" cy="5143500" type="screen16x9"/>
  <p:notesSz cx="6797675" cy="9926638"/>
  <p:defaultTextStyle>
    <a:defPPr>
      <a:defRPr lang="cs-CZ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>
          <p15:clr>
            <a:srgbClr val="A4A3A4"/>
          </p15:clr>
        </p15:guide>
        <p15:guide id="2" orient="horz" pos="3117">
          <p15:clr>
            <a:srgbClr val="A4A3A4"/>
          </p15:clr>
        </p15:guide>
        <p15:guide id="3" pos="249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2527">
          <p15:clr>
            <a:srgbClr val="A4A3A4"/>
          </p15:clr>
        </p15:guide>
        <p15:guide id="6" pos="1066">
          <p15:clr>
            <a:srgbClr val="A4A3A4"/>
          </p15:clr>
        </p15:guide>
        <p15:guide id="7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ese" initials="E" lastIdx="20" clrIdx="0"/>
  <p:cmAuthor id="1" name="Nikolett Papp" initials="NP" lastIdx="1" clrIdx="1">
    <p:extLst>
      <p:ext uri="{19B8F6BF-5375-455C-9EA6-DF929625EA0E}">
        <p15:presenceInfo xmlns:p15="http://schemas.microsoft.com/office/powerpoint/2012/main" userId="S-1-5-21-3343930222-3471731563-1258133589-508568" providerId="AD"/>
      </p:ext>
    </p:extLst>
  </p:cmAuthor>
  <p:cmAuthor id="2" name="Sara Pfisztner" initials="SP" lastIdx="3" clrIdx="2">
    <p:extLst>
      <p:ext uri="{19B8F6BF-5375-455C-9EA6-DF929625EA0E}">
        <p15:presenceInfo xmlns:p15="http://schemas.microsoft.com/office/powerpoint/2012/main" userId="S-1-5-21-3343930222-3471731563-1258133589-5276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7D0"/>
    <a:srgbClr val="FE30C3"/>
    <a:srgbClr val="FBB040"/>
    <a:srgbClr val="A6A6A6"/>
    <a:srgbClr val="FF4343"/>
    <a:srgbClr val="BFBFBF"/>
    <a:srgbClr val="8B8B8B"/>
    <a:srgbClr val="E5E5E5"/>
    <a:srgbClr val="D9D9D9"/>
    <a:srgbClr val="C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2899" autoAdjust="0"/>
  </p:normalViewPr>
  <p:slideViewPr>
    <p:cSldViewPr showGuides="1">
      <p:cViewPr varScale="1">
        <p:scale>
          <a:sx n="101" d="100"/>
          <a:sy n="101" d="100"/>
        </p:scale>
        <p:origin x="629" y="72"/>
      </p:cViewPr>
      <p:guideLst>
        <p:guide orient="horz" pos="169"/>
        <p:guide orient="horz" pos="3117"/>
        <p:guide pos="249"/>
        <p:guide pos="5420"/>
        <p:guide orient="horz" pos="2527"/>
        <p:guide pos="1066"/>
        <p:guide pos="4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-2850"/>
    </p:cViewPr>
  </p:sorterViewPr>
  <p:notesViewPr>
    <p:cSldViewPr showGuides="1">
      <p:cViewPr varScale="1">
        <p:scale>
          <a:sx n="50" d="100"/>
          <a:sy n="50" d="100"/>
        </p:scale>
        <p:origin x="2898" y="4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slide" Target="slides/slide56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39.xlsx"/><Relationship Id="rId1" Type="http://schemas.openxmlformats.org/officeDocument/2006/relationships/themeOverride" Target="../theme/themeOverride8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40.xlsx"/><Relationship Id="rId1" Type="http://schemas.openxmlformats.org/officeDocument/2006/relationships/themeOverride" Target="../theme/themeOverride9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41.xlsx"/><Relationship Id="rId1" Type="http://schemas.openxmlformats.org/officeDocument/2006/relationships/themeOverride" Target="../theme/themeOverride10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42.xlsx"/><Relationship Id="rId1" Type="http://schemas.openxmlformats.org/officeDocument/2006/relationships/themeOverride" Target="../theme/themeOverride11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43.xlsx"/><Relationship Id="rId1" Type="http://schemas.openxmlformats.org/officeDocument/2006/relationships/themeOverride" Target="../theme/themeOverride12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44.xlsx"/><Relationship Id="rId1" Type="http://schemas.openxmlformats.org/officeDocument/2006/relationships/themeOverride" Target="../theme/themeOverride13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45.xlsx"/><Relationship Id="rId1" Type="http://schemas.openxmlformats.org/officeDocument/2006/relationships/themeOverride" Target="../theme/themeOverride14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146.xlsx"/><Relationship Id="rId1" Type="http://schemas.openxmlformats.org/officeDocument/2006/relationships/themeOverride" Target="../theme/themeOverride15.xml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0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2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3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4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5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6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7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9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0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2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3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4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5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6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7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8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9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0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2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3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4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5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6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7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9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0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2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3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4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5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6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7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8.xlsx"/></Relationships>
</file>

<file path=ppt/charts/_rels/chart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9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0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1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3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4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5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6.xlsx"/></Relationships>
</file>

<file path=ppt/charts/_rels/chart2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7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9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0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3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4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5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6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7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8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9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0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.xlsx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3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4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5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6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7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8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0.xlsx"/></Relationships>
</file>

<file path=ppt/charts/_rels/chart2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4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5.xlsx"/></Relationships>
</file>

<file path=ppt/charts/_rels/chart2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6.xlsx"/></Relationships>
</file>

<file path=ppt/charts/_rels/chart2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7.xlsx"/></Relationships>
</file>

<file path=ppt/charts/_rels/chart2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8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9.xlsx"/></Relationships>
</file>

<file path=ppt/charts/_rels/chart2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0.xlsx"/></Relationships>
</file>

<file path=ppt/charts/_rels/chart2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1.xlsx"/></Relationships>
</file>

<file path=ppt/charts/_rels/chart2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2.xlsx"/></Relationships>
</file>

<file path=ppt/charts/_rels/chart2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3.xlsx"/></Relationships>
</file>

<file path=ppt/charts/_rels/chart2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4.xlsx"/></Relationships>
</file>

<file path=ppt/charts/_rels/chart2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5.xlsx"/></Relationships>
</file>

<file path=ppt/charts/_rels/chart2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6.xlsx"/></Relationships>
</file>

<file path=ppt/charts/_rels/chart2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7.xlsx"/></Relationships>
</file>

<file path=ppt/charts/_rels/chart2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8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9.xlsx"/></Relationships>
</file>

<file path=ppt/charts/_rels/chart2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0.xlsx"/></Relationships>
</file>

<file path=ppt/charts/_rels/chart2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1.xlsx"/></Relationships>
</file>

<file path=ppt/charts/_rels/chart2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2.xlsx"/></Relationships>
</file>

<file path=ppt/charts/_rels/chart2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3.xlsx"/></Relationships>
</file>

<file path=ppt/charts/_rels/chart2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4.xlsx"/></Relationships>
</file>

<file path=ppt/charts/_rels/chart2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5.xlsx"/></Relationships>
</file>

<file path=ppt/charts/_rels/chart2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9.xlsx"/></Relationships>
</file>

<file path=ppt/charts/_rels/chart2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504-4473-BEB3-A5FF948649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504-4473-BEB3-A5FF9486495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504-4473-BEB3-A5FF9486495E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5473-445A-87EA-DB6516091D35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473-445A-87EA-DB6516091D35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15-29</c:v>
                </c:pt>
                <c:pt idx="1">
                  <c:v>30-49</c:v>
                </c:pt>
                <c:pt idx="2">
                  <c:v>51+</c:v>
                </c:pt>
              </c:strCache>
            </c:strRef>
          </c:cat>
          <c:val>
            <c:numRef>
              <c:f>Sheet1!$B$2:$B$4</c:f>
              <c:numCache>
                <c:formatCode>###0.000</c:formatCode>
                <c:ptCount val="3"/>
                <c:pt idx="0">
                  <c:v>22.2</c:v>
                </c:pt>
                <c:pt idx="1">
                  <c:v>34.6</c:v>
                </c:pt>
                <c:pt idx="2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04-4473-BEB3-A5FF948649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F39-42D5-8F5F-6D480385DF8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F39-42D5-8F5F-6D480385DF8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39-42D5-8F5F-6D480385DF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034-44AD-8AE0-D77279BFAA5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034-44AD-8AE0-D77279BFAA5D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NV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83.2</c:v>
                </c:pt>
                <c:pt idx="1">
                  <c:v>16.600000000000001</c:v>
                </c:pt>
                <c:pt idx="2">
                  <c:v>0.19999999999998863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34-44AD-8AE0-D77279BFA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470-411A-AFCD-249270604E8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470-411A-AFCD-249270604E82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82.8</c:v>
                </c:pt>
                <c:pt idx="1">
                  <c:v>17</c:v>
                </c:pt>
                <c:pt idx="2">
                  <c:v>0.20000000000000284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70-411A-AFCD-249270604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94D-415A-9797-86E12E60272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94D-415A-9797-86E12E602727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94D-415A-9797-86E12E60272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45.2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4D-415A-9797-86E12E6027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9C4-47D4-82F2-61C715EA9BF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9C4-47D4-82F2-61C715EA9BF2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70.8</c:v>
                </c:pt>
                <c:pt idx="1">
                  <c:v>29.2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C4-47D4-82F2-61C715EA9B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FC0-439B-9260-BA473554FE9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FC0-439B-9260-BA473554FE9D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FC0-439B-9260-BA473554FE9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69.199999999999989</c:v>
                </c:pt>
                <c:pt idx="1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C0-439B-9260-BA473554FE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99-413A-B71D-78C2A619E3A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99-413A-B71D-78C2A619E3A3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699-413A-B71D-78C2A619E3A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45</c:v>
                </c:pt>
                <c:pt idx="1">
                  <c:v>52.800000000000004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99-413A-B71D-78C2A619E3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F40-4C0D-A35C-937D36E5919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F40-4C0D-A35C-937D36E5919B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F40-4C0D-A35C-937D36E5919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40.200000000000003</c:v>
                </c:pt>
                <c:pt idx="1">
                  <c:v>57.599999999999994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40-4C0D-A35C-937D36E591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36-4F4F-ADD9-8419304B9C6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36-4F4F-ADD9-8419304B9C6E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C36-4F4F-ADD9-8419304B9C6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35.799999999999997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36-4F4F-ADD9-8419304B9C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E7-4BB9-8553-C0103598804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2E7-4BB9-8553-C0103598804D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2E7-4BB9-8553-C0103598804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33</c:v>
                </c:pt>
                <c:pt idx="1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E7-4BB9-8553-C010359880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F15-4755-81C3-164B508136B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F15-4755-81C3-164B508136BC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F15-4755-81C3-164B508136B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28.799999999999997</c:v>
                </c:pt>
                <c:pt idx="1">
                  <c:v>69.199999999999989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15-4755-81C3-164B508136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737-4590-B000-791D73B32E4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737-4590-B000-791D73B32E4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37-4590-B000-791D73B32E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3C0-48BD-8230-825551ED97E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3C0-48BD-8230-825551ED97E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C0-48BD-8230-825551ED97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B0D-43D4-89BB-543F3DA323F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B0D-43D4-89BB-543F3DA323F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0D-43D4-89BB-543F3DA323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30-426C-8115-21F23592E57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30-426C-8115-21F23592E57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30-426C-8115-21F23592E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13-4C18-B2B1-7125020E2A1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13-4C18-B2B1-7125020E2A1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13-4C18-B2B1-7125020E2A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E2-4067-BC0F-FF579A1000A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E2-4067-BC0F-FF579A1000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E2-4067-BC0F-FF579A1000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9B3-402F-8959-E02E989ED81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9B3-402F-8959-E02E989ED81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B3-402F-8959-E02E989ED8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439-4965-BB4B-3B9D4EC376B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439-4965-BB4B-3B9D4EC376B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9-4965-BB4B-3B9D4EC376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6C7-4E79-A7D8-AB29569106B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6C7-4E79-A7D8-AB29569106B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C7-4E79-A7D8-AB29569106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0D4-4D87-9B26-3363E5D3CAA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0D4-4D87-9B26-3363E5D3CAA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D4-4D87-9B26-3363E5D3CA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A2-4659-BA0E-44C6B6122FE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A2-4659-BA0E-44C6B6122FE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A2-4659-BA0E-44C6B6122F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90B-464B-8152-E4492F0128D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90B-464B-8152-E4492F0128D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0B-464B-8152-E4492F0128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F47-46F1-A6DE-C7E1BD81C34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F47-46F1-A6DE-C7E1BD81C34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47-46F1-A6DE-C7E1BD81C3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D62-48DF-9DB2-8F081C9F76E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D62-48DF-9DB2-8F081C9F76E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62-48DF-9DB2-8F081C9F76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0D1-49AC-8425-126308887A9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0D1-49AC-8425-126308887A9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D1-49AC-8425-126308887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436-4DCC-A65A-763AAE39FC1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436-4DCC-A65A-763AAE39FC1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6-4DCC-A65A-763AAE39FC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445-4503-A8AF-187F99A1151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445-4503-A8AF-187F99A1151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45-4503-A8AF-187F99A115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F3F-4250-BB22-D88B80D39EC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F3F-4250-BB22-D88B80D39EC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3F-4250-BB22-D88B80D39E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FD-453D-8579-899D867E348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9FD-453D-8579-899D867E348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FD-453D-8579-899D867E34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C86-4E6F-92A0-A01CB1559D8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C86-4E6F-92A0-A01CB1559D8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6-4E6F-92A0-A01CB1559D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4A0-4DB2-893E-A497F0F9653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4A0-4DB2-893E-A497F0F9653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A0-4DB2-893E-A497F0F965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C40-49FA-8B30-451809B8F48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C40-49FA-8B30-451809B8F48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40-49FA-8B30-451809B8F4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3C-498E-AE55-80F882CD293C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3C-498E-AE55-80F882CD293C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C3C-498E-AE55-80F882CD293C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0.03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3C-498E-AE55-80F882CD2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121-45A7-8043-2C9650AD435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121-45A7-8043-2C9650AD435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21-45A7-8043-2C9650AD43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48725184278241"/>
          <c:y val="0.19067364264719644"/>
          <c:w val="0.30025365032599355"/>
          <c:h val="0.774183153198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Helyi hírek</c:v>
                </c:pt>
                <c:pt idx="1">
                  <c:v>Helyi programok ajánlója</c:v>
                </c:pt>
                <c:pt idx="2">
                  <c:v>Helyi programokról beszámoló</c:v>
                </c:pt>
                <c:pt idx="3">
                  <c:v>Közintézmények, szolgáltatásairól</c:v>
                </c:pt>
                <c:pt idx="4">
                  <c:v>Vélemények, fórumok</c:v>
                </c:pt>
                <c:pt idx="5">
                  <c:v>Környező települések program ajánlója</c:v>
                </c:pt>
                <c:pt idx="6">
                  <c:v>Környező települések hírei</c:v>
                </c:pt>
                <c:pt idx="7">
                  <c:v>Szakmai cikkek</c:v>
                </c:pt>
                <c:pt idx="9">
                  <c:v>Egyéb</c:v>
                </c:pt>
                <c:pt idx="10">
                  <c:v>Egyik sem</c:v>
                </c:pt>
              </c:strCache>
            </c:strRef>
          </c:cat>
          <c:val>
            <c:numRef>
              <c:f>Sheet1!$B$2:$B$12</c:f>
              <c:numCache>
                <c:formatCode>###0</c:formatCode>
                <c:ptCount val="11"/>
                <c:pt idx="0">
                  <c:v>62.2</c:v>
                </c:pt>
                <c:pt idx="1">
                  <c:v>56.599999999999994</c:v>
                </c:pt>
                <c:pt idx="2">
                  <c:v>51</c:v>
                </c:pt>
                <c:pt idx="3">
                  <c:v>42.4</c:v>
                </c:pt>
                <c:pt idx="4">
                  <c:v>39.6</c:v>
                </c:pt>
                <c:pt idx="5">
                  <c:v>36.4</c:v>
                </c:pt>
                <c:pt idx="6">
                  <c:v>34.799999999999997</c:v>
                </c:pt>
                <c:pt idx="7">
                  <c:v>29.599999999999998</c:v>
                </c:pt>
                <c:pt idx="9">
                  <c:v>4</c:v>
                </c:pt>
                <c:pt idx="10">
                  <c:v>16.400000000000002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E-4B6B-97D2-F096E49CA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05024"/>
        <c:axId val="142706560"/>
      </c:barChart>
      <c:catAx>
        <c:axId val="1427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6560"/>
        <c:crosses val="autoZero"/>
        <c:auto val="1"/>
        <c:lblAlgn val="ctr"/>
        <c:lblOffset val="100"/>
        <c:noMultiLvlLbl val="0"/>
      </c:catAx>
      <c:valAx>
        <c:axId val="142706560"/>
        <c:scaling>
          <c:orientation val="minMax"/>
          <c:max val="100"/>
        </c:scaling>
        <c:delete val="0"/>
        <c:axPos val="t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ABABA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502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48725184278241"/>
          <c:y val="0.19067364264719644"/>
          <c:w val="0.30025365032599355"/>
          <c:h val="0.774183153198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Helyi hírek</c:v>
                </c:pt>
                <c:pt idx="1">
                  <c:v>Helyi programok ajánlója</c:v>
                </c:pt>
                <c:pt idx="2">
                  <c:v>Helyi programokról beszámoló</c:v>
                </c:pt>
                <c:pt idx="3">
                  <c:v>Közintézmények, szolgáltatásairól</c:v>
                </c:pt>
                <c:pt idx="4">
                  <c:v>Vélemények, fórumok</c:v>
                </c:pt>
                <c:pt idx="5">
                  <c:v>Környező települések program ajánlója</c:v>
                </c:pt>
                <c:pt idx="6">
                  <c:v>Környező települések hírei</c:v>
                </c:pt>
                <c:pt idx="7">
                  <c:v>Szakmai cikkek</c:v>
                </c:pt>
                <c:pt idx="9">
                  <c:v>Egyéb</c:v>
                </c:pt>
                <c:pt idx="10">
                  <c:v>Egyik sem</c:v>
                </c:pt>
              </c:strCache>
            </c:strRef>
          </c:cat>
          <c:val>
            <c:numRef>
              <c:f>Sheet1!$B$2:$B$12</c:f>
              <c:numCache>
                <c:formatCode>###0</c:formatCode>
                <c:ptCount val="11"/>
                <c:pt idx="0">
                  <c:v>62.2</c:v>
                </c:pt>
                <c:pt idx="1">
                  <c:v>56.599999999999994</c:v>
                </c:pt>
                <c:pt idx="2">
                  <c:v>51</c:v>
                </c:pt>
                <c:pt idx="3">
                  <c:v>42.4</c:v>
                </c:pt>
                <c:pt idx="4">
                  <c:v>39.6</c:v>
                </c:pt>
                <c:pt idx="5">
                  <c:v>36.4</c:v>
                </c:pt>
                <c:pt idx="6">
                  <c:v>34.799999999999997</c:v>
                </c:pt>
                <c:pt idx="7">
                  <c:v>29.599999999999998</c:v>
                </c:pt>
                <c:pt idx="9">
                  <c:v>4</c:v>
                </c:pt>
                <c:pt idx="10">
                  <c:v>16.400000000000002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E-4B6B-97D2-F096E49CA2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Helyi hírek</c:v>
                </c:pt>
                <c:pt idx="1">
                  <c:v>Helyi programok ajánlója</c:v>
                </c:pt>
                <c:pt idx="2">
                  <c:v>Helyi programokról beszámoló</c:v>
                </c:pt>
                <c:pt idx="3">
                  <c:v>Közintézmények, szolgáltatásairól</c:v>
                </c:pt>
                <c:pt idx="4">
                  <c:v>Vélemények, fórumok</c:v>
                </c:pt>
                <c:pt idx="5">
                  <c:v>Környező települések program ajánlója</c:v>
                </c:pt>
                <c:pt idx="6">
                  <c:v>Környező települések hírei</c:v>
                </c:pt>
                <c:pt idx="7">
                  <c:v>Szakmai cikkek</c:v>
                </c:pt>
                <c:pt idx="9">
                  <c:v>Egyéb</c:v>
                </c:pt>
                <c:pt idx="10">
                  <c:v>Egyik sem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67.148094007331636</c:v>
                </c:pt>
                <c:pt idx="1">
                  <c:v>50.592730829823211</c:v>
                </c:pt>
                <c:pt idx="2">
                  <c:v>41.196797675516756</c:v>
                </c:pt>
                <c:pt idx="3">
                  <c:v>37.482432475405517</c:v>
                </c:pt>
                <c:pt idx="4">
                  <c:v>44.425502195703132</c:v>
                </c:pt>
                <c:pt idx="5">
                  <c:v>28.550799971119989</c:v>
                </c:pt>
                <c:pt idx="6">
                  <c:v>22.160231024323451</c:v>
                </c:pt>
                <c:pt idx="9">
                  <c:v>1.8</c:v>
                </c:pt>
                <c:pt idx="10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1-4D6C-82FE-3B18C2FB2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05024"/>
        <c:axId val="142706560"/>
      </c:barChart>
      <c:catAx>
        <c:axId val="1427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6560"/>
        <c:crosses val="autoZero"/>
        <c:auto val="1"/>
        <c:lblAlgn val="ctr"/>
        <c:lblOffset val="100"/>
        <c:noMultiLvlLbl val="0"/>
      </c:catAx>
      <c:valAx>
        <c:axId val="142706560"/>
        <c:scaling>
          <c:orientation val="minMax"/>
          <c:max val="100"/>
        </c:scaling>
        <c:delete val="0"/>
        <c:axPos val="t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ABABA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502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CF-4B8A-805F-4C9C5694695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CF-4B8A-805F-4C9C5694695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CF-4B8A-805F-4C9C569469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0DC-43BB-806A-4051E9D2E1F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0DC-43BB-806A-4051E9D2E1F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C-43BB-806A-4051E9D2E1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F6-4B14-8D9F-862DF5AC511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F6-4B14-8D9F-862DF5AC511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F6-4B14-8D9F-862DF5AC51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1D8-4DDF-8291-03B9A477D89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1D8-4DDF-8291-03B9A477D89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D8-4DDF-8291-03B9A477D8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944-4816-960E-0E2B76A1610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944-4816-960E-0E2B76A1610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44-4816-960E-0E2B76A161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676-4B12-A06D-9981603167C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676-4B12-A06D-9981603167C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76-4B12-A06D-9981603167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833-4430-90D0-166C100F1E8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833-4430-90D0-166C100F1E8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33-4430-90D0-166C100F1E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303579815989898"/>
          <c:y val="3.4925759635272065E-2"/>
          <c:w val="0.42649929545684789"/>
          <c:h val="0.93014848072945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12-4136-A971-13F6322E2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05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Okostelefon</c:v>
                </c:pt>
                <c:pt idx="1">
                  <c:v>Asztali számítógép</c:v>
                </c:pt>
                <c:pt idx="2">
                  <c:v>Laptop, notebook</c:v>
                </c:pt>
                <c:pt idx="3">
                  <c:v>Tablet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67.910447761194021</c:v>
                </c:pt>
                <c:pt idx="1">
                  <c:v>39.054726368159201</c:v>
                </c:pt>
                <c:pt idx="2">
                  <c:v>38.557213930348261</c:v>
                </c:pt>
                <c:pt idx="3">
                  <c:v>14.17910447761194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12-4136-A971-13F6322E2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116694560"/>
        <c:axId val="116696200"/>
      </c:barChart>
      <c:catAx>
        <c:axId val="116694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8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6696200"/>
        <c:crosses val="autoZero"/>
        <c:auto val="1"/>
        <c:lblAlgn val="ctr"/>
        <c:lblOffset val="100"/>
        <c:noMultiLvlLbl val="0"/>
      </c:catAx>
      <c:valAx>
        <c:axId val="116696200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1669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B63-4078-B25C-3AE3AD0836C1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B63-4078-B25C-3AE3AD0836C1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B63-4078-B25C-3AE3AD0836C1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0.84</c:v>
                </c:pt>
                <c:pt idx="2">
                  <c:v>0.16000000000000003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3-4078-B25C-3AE3AD083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ECC-4BDE-9A62-A13850495728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ECC-4BDE-9A62-A13850495728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ECC-4BDE-9A62-A13850495728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0.22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CC-4BDE-9A62-A13850495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07B-4809-B20F-71F367D2BD20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07B-4809-B20F-71F367D2BD2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07B-4809-B20F-71F367D2BD20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0.09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7B-4809-B20F-71F367D2B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158-4450-A578-6CB2140F6A91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158-4450-A578-6CB2140F6A91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158-4450-A578-6CB2140F6A91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0.41</c:v>
                </c:pt>
                <c:pt idx="2">
                  <c:v>0.59000000000000008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58-4450-A578-6CB2140F6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7C6-4CC7-AE5A-BAB2146E8DD4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7C6-4CC7-AE5A-BAB2146E8DD4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7C6-4CC7-AE5A-BAB2146E8DD4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0.14000000000000001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C6-4CC7-AE5A-BAB2146E8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959-445D-A26C-F8850E07E1AA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959-445D-A26C-F8850E07E1A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959-445D-A26C-F8850E07E1A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0.14000000000000001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59-445D-A26C-F8850E07E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CB4-4035-A26D-2E8BCA44961F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CB4-4035-A26D-2E8BCA44961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CB4-4035-A26D-2E8BCA44961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0.03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B4-4035-A26D-2E8BCA449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A5B-411C-BCFD-6D823FB2F23C}"/>
              </c:ext>
            </c:extLst>
          </c:dPt>
          <c:dPt>
            <c:idx val="1"/>
            <c:bubble3D val="0"/>
            <c:spPr>
              <a:solidFill>
                <a:srgbClr val="FFFFFF">
                  <a:lumMod val="50000"/>
                </a:srgb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A5B-411C-BCFD-6D823FB2F23C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A5B-411C-BCFD-6D823FB2F23C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0.28999999999999998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5B-411C-BCFD-6D823FB2F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E33-4D3F-A75D-E7EC4545C1D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E33-4D3F-A75D-E7EC4545C1D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33-4D3F-A75D-E7EC4545C1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5E-432A-9535-32491851D98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85E-432A-9535-32491851D98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5E-432A-9535-32491851D9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BB-4966-8122-1355BFC58CD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9BB-4966-8122-1355BFC58CD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9BB-4966-8122-1355BFC58CD9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9BB-4966-8122-1355BFC58CD9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9BB-4966-8122-1355BFC58CD9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Minden nap</c:v>
                </c:pt>
                <c:pt idx="1">
                  <c:v>Ritkábban</c:v>
                </c:pt>
                <c:pt idx="2">
                  <c:v>Soha</c:v>
                </c:pt>
                <c:pt idx="3">
                  <c:v>Other/NT/NV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66.600000000000009</c:v>
                </c:pt>
                <c:pt idx="1">
                  <c:v>13.8</c:v>
                </c:pt>
                <c:pt idx="2">
                  <c:v>18.8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BB-4966-8122-1355BFC58C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A36-4C85-8075-A7D79C223A8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A36-4C85-8075-A7D79C223A8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36-4C85-8075-A7D79C223A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4D0-4678-BE04-97A01A65818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4D0-4678-BE04-97A01A65818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D0-4678-BE04-97A01A6581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9B-43D7-9D0D-62B2D290692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29B-43D7-9D0D-62B2D290692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9B-43D7-9D0D-62B2D29069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845-4244-98A0-509AE7983F1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845-4244-98A0-509AE7983F1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45-4244-98A0-509AE7983F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62B-432F-B2B6-728E5E3EABC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62B-432F-B2B6-728E5E3EABC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2B-432F-B2B6-728E5E3EAB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6299855571602"/>
          <c:y val="7.268240036821305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F2-4A34-B442-39559CD57B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7F2-4A34-B442-39559CD57B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7F2-4A34-B442-39559CD57B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7F2-4A34-B442-39559CD57B0E}"/>
              </c:ext>
            </c:extLst>
          </c:dPt>
          <c:dPt>
            <c:idx val="4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7F2-4A34-B442-39559CD57B0E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Feleslegesnek tartom egy ilyen rádió bevezetését</c:v>
                </c:pt>
                <c:pt idx="1">
                  <c:v>Jól jön egy ilyen tájékozódási lehetőség, de elvagyunk nélküle is</c:v>
                </c:pt>
                <c:pt idx="2">
                  <c:v>A városnak valamennyire szüksége van egy ilyen rádióra</c:v>
                </c:pt>
                <c:pt idx="3">
                  <c:v>Már nagyon szükség van egy ilyen rádióra</c:v>
                </c:pt>
                <c:pt idx="4">
                  <c:v>NT/NV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0.39075630252100846</c:v>
                </c:pt>
                <c:pt idx="1">
                  <c:v>0.27310924369747897</c:v>
                </c:pt>
                <c:pt idx="2">
                  <c:v>0.15966386554621848</c:v>
                </c:pt>
                <c:pt idx="3">
                  <c:v>0.12605042016806722</c:v>
                </c:pt>
                <c:pt idx="4">
                  <c:v>5.0420168067226892E-2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F2-4A34-B442-39559CD57B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48725184278241"/>
          <c:y val="0.19067364264719644"/>
          <c:w val="0.30025365032599355"/>
          <c:h val="0.774183153198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Helyi hírek</c:v>
                </c:pt>
                <c:pt idx="1">
                  <c:v>Helyi programok ajánlója</c:v>
                </c:pt>
                <c:pt idx="2">
                  <c:v>Helyi programokról beszámoló</c:v>
                </c:pt>
                <c:pt idx="3">
                  <c:v>Közintézmények, szolgáltatásairól</c:v>
                </c:pt>
                <c:pt idx="4">
                  <c:v>Vélemények, fórumok</c:v>
                </c:pt>
                <c:pt idx="5">
                  <c:v>Környező települések program ajánlója</c:v>
                </c:pt>
                <c:pt idx="6">
                  <c:v>Környező települések hírei</c:v>
                </c:pt>
                <c:pt idx="8">
                  <c:v>Egyéb</c:v>
                </c:pt>
                <c:pt idx="9">
                  <c:v>Egyik sem</c:v>
                </c:pt>
              </c:strCache>
            </c:strRef>
          </c:cat>
          <c:val>
            <c:numRef>
              <c:f>Sheet1!$B$2:$B$11</c:f>
              <c:numCache>
                <c:formatCode>###0.000</c:formatCode>
                <c:ptCount val="10"/>
                <c:pt idx="0">
                  <c:v>62.6</c:v>
                </c:pt>
                <c:pt idx="1">
                  <c:v>53.400000000000006</c:v>
                </c:pt>
                <c:pt idx="2">
                  <c:v>42.8</c:v>
                </c:pt>
                <c:pt idx="3">
                  <c:v>39</c:v>
                </c:pt>
                <c:pt idx="4">
                  <c:v>35.4</c:v>
                </c:pt>
                <c:pt idx="5">
                  <c:v>34.599999999999994</c:v>
                </c:pt>
                <c:pt idx="6">
                  <c:v>32.200000000000003</c:v>
                </c:pt>
                <c:pt idx="8">
                  <c:v>4.2</c:v>
                </c:pt>
                <c:pt idx="9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A-409C-983C-C5C08A6F3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05024"/>
        <c:axId val="142706560"/>
      </c:barChart>
      <c:catAx>
        <c:axId val="1427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6560"/>
        <c:crosses val="autoZero"/>
        <c:auto val="1"/>
        <c:lblAlgn val="ctr"/>
        <c:lblOffset val="100"/>
        <c:noMultiLvlLbl val="0"/>
      </c:catAx>
      <c:valAx>
        <c:axId val="142706560"/>
        <c:scaling>
          <c:orientation val="minMax"/>
          <c:max val="100"/>
        </c:scaling>
        <c:delete val="0"/>
        <c:axPos val="t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ABABA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502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918-45A1-854C-7E0B4E8539F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918-45A1-854C-7E0B4E8539F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18-45A1-854C-7E0B4E8539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3B0-4540-80B6-2AAA842F511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3B0-4540-80B6-2AAA842F51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0-4540-80B6-2AAA842F51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60C-48AA-AC75-F2600DDBFE9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60C-48AA-AC75-F2600DDBFE9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C-48AA-AC75-F2600DDBFE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7877719766692769E-2"/>
          <c:w val="0.95416666666666672"/>
          <c:h val="0.7027336488635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Naponta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Országos TV</c:v>
                </c:pt>
                <c:pt idx="1">
                  <c:v>Közösségi oldalak</c:v>
                </c:pt>
                <c:pt idx="2">
                  <c:v>Országos vonatkozású internetes hírportálok</c:v>
                </c:pt>
                <c:pt idx="3">
                  <c:v>Országos rádió</c:v>
                </c:pt>
                <c:pt idx="4">
                  <c:v>Regionális vonatkozású internetes hírportálok</c:v>
                </c:pt>
                <c:pt idx="5">
                  <c:v>Regionális rádió</c:v>
                </c:pt>
                <c:pt idx="6">
                  <c:v>Helyi TV</c:v>
                </c:pt>
                <c:pt idx="7">
                  <c:v>Országos nyomtatott sajtó</c:v>
                </c:pt>
                <c:pt idx="8">
                  <c:v>Helyi nyomtatott sajtó</c:v>
                </c:pt>
              </c:strCache>
            </c:strRef>
          </c:cat>
          <c:val>
            <c:numRef>
              <c:f>Sheet1!$B$2:$B$10</c:f>
              <c:numCache>
                <c:formatCode>###0</c:formatCode>
                <c:ptCount val="9"/>
                <c:pt idx="0">
                  <c:v>79</c:v>
                </c:pt>
                <c:pt idx="1">
                  <c:v>56.399999999999991</c:v>
                </c:pt>
                <c:pt idx="2">
                  <c:v>50.2</c:v>
                </c:pt>
                <c:pt idx="3">
                  <c:v>46.400000000000006</c:v>
                </c:pt>
                <c:pt idx="4">
                  <c:v>31.2</c:v>
                </c:pt>
                <c:pt idx="5">
                  <c:v>25.8</c:v>
                </c:pt>
                <c:pt idx="6">
                  <c:v>14.399999999999999</c:v>
                </c:pt>
                <c:pt idx="7">
                  <c:v>13.4</c:v>
                </c:pt>
                <c:pt idx="8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E-4C77-BB80-534CF7D8C8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Hetente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Országos TV</c:v>
                </c:pt>
                <c:pt idx="1">
                  <c:v>Közösségi oldalak</c:v>
                </c:pt>
                <c:pt idx="2">
                  <c:v>Országos vonatkozású internetes hírportálok</c:v>
                </c:pt>
                <c:pt idx="3">
                  <c:v>Országos rádió</c:v>
                </c:pt>
                <c:pt idx="4">
                  <c:v>Regionális vonatkozású internetes hírportálok</c:v>
                </c:pt>
                <c:pt idx="5">
                  <c:v>Regionális rádió</c:v>
                </c:pt>
                <c:pt idx="6">
                  <c:v>Helyi TV</c:v>
                </c:pt>
                <c:pt idx="7">
                  <c:v>Országos nyomtatott sajtó</c:v>
                </c:pt>
                <c:pt idx="8">
                  <c:v>Helyi nyomtatott sajtó</c:v>
                </c:pt>
              </c:strCache>
            </c:strRef>
          </c:cat>
          <c:val>
            <c:numRef>
              <c:f>Sheet1!$C$2:$C$10</c:f>
              <c:numCache>
                <c:formatCode>###0</c:formatCode>
                <c:ptCount val="9"/>
                <c:pt idx="0">
                  <c:v>8.4</c:v>
                </c:pt>
                <c:pt idx="1">
                  <c:v>11.600000000000001</c:v>
                </c:pt>
                <c:pt idx="2">
                  <c:v>12.4</c:v>
                </c:pt>
                <c:pt idx="3">
                  <c:v>15</c:v>
                </c:pt>
                <c:pt idx="4">
                  <c:v>16.600000000000001</c:v>
                </c:pt>
                <c:pt idx="5">
                  <c:v>12.6</c:v>
                </c:pt>
                <c:pt idx="6">
                  <c:v>26.200000000000003</c:v>
                </c:pt>
                <c:pt idx="7">
                  <c:v>15.6</c:v>
                </c:pt>
                <c:pt idx="8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E-4C77-BB80-534CF7D8C8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Ritkábban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Országos TV</c:v>
                </c:pt>
                <c:pt idx="1">
                  <c:v>Közösségi oldalak</c:v>
                </c:pt>
                <c:pt idx="2">
                  <c:v>Országos vonatkozású internetes hírportálok</c:v>
                </c:pt>
                <c:pt idx="3">
                  <c:v>Országos rádió</c:v>
                </c:pt>
                <c:pt idx="4">
                  <c:v>Regionális vonatkozású internetes hírportálok</c:v>
                </c:pt>
                <c:pt idx="5">
                  <c:v>Regionális rádió</c:v>
                </c:pt>
                <c:pt idx="6">
                  <c:v>Helyi TV</c:v>
                </c:pt>
                <c:pt idx="7">
                  <c:v>Országos nyomtatott sajtó</c:v>
                </c:pt>
                <c:pt idx="8">
                  <c:v>Helyi nyomtatott sajtó</c:v>
                </c:pt>
              </c:strCache>
            </c:strRef>
          </c:cat>
          <c:val>
            <c:numRef>
              <c:f>Sheet1!$D$2:$D$10</c:f>
              <c:numCache>
                <c:formatCode>###0</c:formatCode>
                <c:ptCount val="9"/>
                <c:pt idx="0">
                  <c:v>7.4</c:v>
                </c:pt>
                <c:pt idx="1">
                  <c:v>4.4000000000000004</c:v>
                </c:pt>
                <c:pt idx="2">
                  <c:v>10</c:v>
                </c:pt>
                <c:pt idx="3">
                  <c:v>13.8</c:v>
                </c:pt>
                <c:pt idx="4">
                  <c:v>18.8</c:v>
                </c:pt>
                <c:pt idx="5">
                  <c:v>18.600000000000001</c:v>
                </c:pt>
                <c:pt idx="6">
                  <c:v>24</c:v>
                </c:pt>
                <c:pt idx="7">
                  <c:v>26</c:v>
                </c:pt>
                <c:pt idx="8">
                  <c:v>45.999999999999993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7E-4C77-BB80-534CF7D8C8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Soha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Országos TV</c:v>
                </c:pt>
                <c:pt idx="1">
                  <c:v>Közösségi oldalak</c:v>
                </c:pt>
                <c:pt idx="2">
                  <c:v>Országos vonatkozású internetes hírportálok</c:v>
                </c:pt>
                <c:pt idx="3">
                  <c:v>Országos rádió</c:v>
                </c:pt>
                <c:pt idx="4">
                  <c:v>Regionális vonatkozású internetes hírportálok</c:v>
                </c:pt>
                <c:pt idx="5">
                  <c:v>Regionális rádió</c:v>
                </c:pt>
                <c:pt idx="6">
                  <c:v>Helyi TV</c:v>
                </c:pt>
                <c:pt idx="7">
                  <c:v>Országos nyomtatott sajtó</c:v>
                </c:pt>
                <c:pt idx="8">
                  <c:v>Helyi nyomtatott sajtó</c:v>
                </c:pt>
              </c:strCache>
            </c:strRef>
          </c:cat>
          <c:val>
            <c:numRef>
              <c:f>Sheet1!$E$2:$E$10</c:f>
              <c:numCache>
                <c:formatCode>###0</c:formatCode>
                <c:ptCount val="9"/>
                <c:pt idx="0">
                  <c:v>5.2</c:v>
                </c:pt>
                <c:pt idx="1">
                  <c:v>26.6</c:v>
                </c:pt>
                <c:pt idx="2">
                  <c:v>27</c:v>
                </c:pt>
                <c:pt idx="3">
                  <c:v>24.2</c:v>
                </c:pt>
                <c:pt idx="4">
                  <c:v>32.800000000000004</c:v>
                </c:pt>
                <c:pt idx="5">
                  <c:v>42</c:v>
                </c:pt>
                <c:pt idx="6">
                  <c:v>34.599999999999994</c:v>
                </c:pt>
                <c:pt idx="7">
                  <c:v>45</c:v>
                </c:pt>
                <c:pt idx="8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7E-4C77-BB80-534CF7D8C8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Országos TV</c:v>
                </c:pt>
                <c:pt idx="1">
                  <c:v>Közösségi oldalak</c:v>
                </c:pt>
                <c:pt idx="2">
                  <c:v>Országos vonatkozású internetes hírportálok</c:v>
                </c:pt>
                <c:pt idx="3">
                  <c:v>Országos rádió</c:v>
                </c:pt>
                <c:pt idx="4">
                  <c:v>Regionális vonatkozású internetes hírportálok</c:v>
                </c:pt>
                <c:pt idx="5">
                  <c:v>Regionális rádió</c:v>
                </c:pt>
                <c:pt idx="6">
                  <c:v>Helyi TV</c:v>
                </c:pt>
                <c:pt idx="7">
                  <c:v>Országos nyomtatott sajtó</c:v>
                </c:pt>
                <c:pt idx="8">
                  <c:v>Helyi nyomtatott sajtó</c:v>
                </c:pt>
              </c:strCache>
            </c:strRef>
          </c:cat>
          <c:val>
            <c:numRef>
              <c:f>Sheet1!$F$2:$F$10</c:f>
              <c:numCache>
                <c:formatCode>###0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0.40000000000000568</c:v>
                </c:pt>
                <c:pt idx="3">
                  <c:v>0.59999999999999432</c:v>
                </c:pt>
                <c:pt idx="4">
                  <c:v>0.59999999999999432</c:v>
                </c:pt>
                <c:pt idx="5">
                  <c:v>1</c:v>
                </c:pt>
                <c:pt idx="6">
                  <c:v>0.80000000000001137</c:v>
                </c:pt>
                <c:pt idx="7">
                  <c:v>0</c:v>
                </c:pt>
                <c:pt idx="8">
                  <c:v>0.20000000000000284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7E-4C77-BB80-534CF7D8C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96272"/>
        <c:axId val="717298240"/>
      </c:barChart>
      <c:catAx>
        <c:axId val="7172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7298240"/>
        <c:crosses val="autoZero"/>
        <c:auto val="1"/>
        <c:lblAlgn val="ctr"/>
        <c:lblOffset val="100"/>
        <c:noMultiLvlLbl val="0"/>
      </c:catAx>
      <c:valAx>
        <c:axId val="71729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7172962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30036089238847"/>
          <c:y val="0.9350048696052039"/>
          <c:w val="0.44173261154855642"/>
          <c:h val="5.8108272255397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7A1-48F5-A7FE-1CEEAB43ACC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7A1-48F5-A7FE-1CEEAB43ACC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A1-48F5-A7FE-1CEEAB43AC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54-4123-B658-05C913E3239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E54-4123-B658-05C913E3239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4-4123-B658-05C913E323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B05-4E78-A586-48BEA422A01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B05-4E78-A586-48BEA422A01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05-4E78-A586-48BEA422A0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2-467B-B286-A4D8F543E6B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2-467B-B286-A4D8F543E6B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2-467B-B286-A4D8F543E6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918-45A1-854C-7E0B4E8539F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918-45A1-854C-7E0B4E8539F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18-45A1-854C-7E0B4E8539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3B0-4540-80B6-2AAA842F511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3B0-4540-80B6-2AAA842F51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0-4540-80B6-2AAA842F51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60C-48AA-AC75-F2600DDBFE9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60C-48AA-AC75-F2600DDBFE9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C-48AA-AC75-F2600DDBFE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7A1-48F5-A7FE-1CEEAB43ACC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7A1-48F5-A7FE-1CEEAB43ACC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A1-48F5-A7FE-1CEEAB43AC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54-4123-B658-05C913E3239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E54-4123-B658-05C913E3239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4-4123-B658-05C913E323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3F1-4B29-AED8-68EB151AD9F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3F1-4B29-AED8-68EB151AD9F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1-4B29-AED8-68EB151AD9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7877719766692769E-2"/>
          <c:w val="0.95416666666666672"/>
          <c:h val="0.7027336488635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Naponta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Országos TV</c:v>
                </c:pt>
                <c:pt idx="1">
                  <c:v>Országos rádió</c:v>
                </c:pt>
                <c:pt idx="2">
                  <c:v>Regionális rádió</c:v>
                </c:pt>
                <c:pt idx="3">
                  <c:v>Helyi TV</c:v>
                </c:pt>
                <c:pt idx="4">
                  <c:v>Országos nyomtatott sajtó</c:v>
                </c:pt>
                <c:pt idx="5">
                  <c:v>Helyi nyomtatott sajtó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78.400000000000006</c:v>
                </c:pt>
                <c:pt idx="1">
                  <c:v>25.8</c:v>
                </c:pt>
                <c:pt idx="2">
                  <c:v>15.8</c:v>
                </c:pt>
                <c:pt idx="3">
                  <c:v>17</c:v>
                </c:pt>
                <c:pt idx="4">
                  <c:v>19.2</c:v>
                </c:pt>
                <c:pt idx="5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E-4C77-BB80-534CF7D8C8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Hetente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Országos TV</c:v>
                </c:pt>
                <c:pt idx="1">
                  <c:v>Országos rádió</c:v>
                </c:pt>
                <c:pt idx="2">
                  <c:v>Regionális rádió</c:v>
                </c:pt>
                <c:pt idx="3">
                  <c:v>Helyi TV</c:v>
                </c:pt>
                <c:pt idx="4">
                  <c:v>Országos nyomtatott sajtó</c:v>
                </c:pt>
                <c:pt idx="5">
                  <c:v>Helyi nyomtatott sajtó</c:v>
                </c:pt>
              </c:strCache>
            </c:strRef>
          </c:cat>
          <c:val>
            <c:numRef>
              <c:f>Sheet1!$C$2:$C$7</c:f>
              <c:numCache>
                <c:formatCode>###0</c:formatCode>
                <c:ptCount val="6"/>
                <c:pt idx="0">
                  <c:v>7.1999999999999993</c:v>
                </c:pt>
                <c:pt idx="1">
                  <c:v>12.8</c:v>
                </c:pt>
                <c:pt idx="2">
                  <c:v>11.200000000000001</c:v>
                </c:pt>
                <c:pt idx="3">
                  <c:v>26.6</c:v>
                </c:pt>
                <c:pt idx="4">
                  <c:v>16.2</c:v>
                </c:pt>
                <c:pt idx="5">
                  <c:v>22.400000000000002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E-4C77-BB80-534CF7D8C8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Ritkábban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Országos TV</c:v>
                </c:pt>
                <c:pt idx="1">
                  <c:v>Országos rádió</c:v>
                </c:pt>
                <c:pt idx="2">
                  <c:v>Regionális rádió</c:v>
                </c:pt>
                <c:pt idx="3">
                  <c:v>Helyi TV</c:v>
                </c:pt>
                <c:pt idx="4">
                  <c:v>Országos nyomtatott sajtó</c:v>
                </c:pt>
                <c:pt idx="5">
                  <c:v>Helyi nyomtatott sajtó</c:v>
                </c:pt>
              </c:strCache>
            </c:strRef>
          </c:cat>
          <c:val>
            <c:numRef>
              <c:f>Sheet1!$D$2:$D$7</c:f>
              <c:numCache>
                <c:formatCode>###0</c:formatCode>
                <c:ptCount val="6"/>
                <c:pt idx="0">
                  <c:v>3.6</c:v>
                </c:pt>
                <c:pt idx="1">
                  <c:v>8.8000000000000007</c:v>
                </c:pt>
                <c:pt idx="2">
                  <c:v>7.4</c:v>
                </c:pt>
                <c:pt idx="3">
                  <c:v>6</c:v>
                </c:pt>
                <c:pt idx="4">
                  <c:v>10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7E-4C77-BB80-534CF7D8C8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Soha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Országos TV</c:v>
                </c:pt>
                <c:pt idx="1">
                  <c:v>Országos rádió</c:v>
                </c:pt>
                <c:pt idx="2">
                  <c:v>Regionális rádió</c:v>
                </c:pt>
                <c:pt idx="3">
                  <c:v>Helyi TV</c:v>
                </c:pt>
                <c:pt idx="4">
                  <c:v>Országos nyomtatott sajtó</c:v>
                </c:pt>
                <c:pt idx="5">
                  <c:v>Helyi nyomtatott sajtó</c:v>
                </c:pt>
              </c:strCache>
            </c:strRef>
          </c:cat>
          <c:val>
            <c:numRef>
              <c:f>Sheet1!$E$2:$E$7</c:f>
              <c:numCache>
                <c:formatCode>###0</c:formatCode>
                <c:ptCount val="6"/>
                <c:pt idx="0">
                  <c:v>9</c:v>
                </c:pt>
                <c:pt idx="1">
                  <c:v>43.4</c:v>
                </c:pt>
                <c:pt idx="2">
                  <c:v>55.800000000000004</c:v>
                </c:pt>
                <c:pt idx="3">
                  <c:v>42.199999999999996</c:v>
                </c:pt>
                <c:pt idx="4">
                  <c:v>47.8</c:v>
                </c:pt>
                <c:pt idx="5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7E-4C77-BB80-534CF7D8C8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Országos TV</c:v>
                </c:pt>
                <c:pt idx="1">
                  <c:v>Országos rádió</c:v>
                </c:pt>
                <c:pt idx="2">
                  <c:v>Regionális rádió</c:v>
                </c:pt>
                <c:pt idx="3">
                  <c:v>Helyi TV</c:v>
                </c:pt>
                <c:pt idx="4">
                  <c:v>Országos nyomtatott sajtó</c:v>
                </c:pt>
                <c:pt idx="5">
                  <c:v>Helyi nyomtatott sajtó</c:v>
                </c:pt>
              </c:strCache>
            </c:strRef>
          </c:cat>
          <c:val>
            <c:numRef>
              <c:f>Sheet1!$F$2:$F$7</c:f>
              <c:numCache>
                <c:formatCode>###0</c:formatCode>
                <c:ptCount val="6"/>
                <c:pt idx="0">
                  <c:v>1.2</c:v>
                </c:pt>
                <c:pt idx="1">
                  <c:v>8</c:v>
                </c:pt>
                <c:pt idx="2">
                  <c:v>8.4</c:v>
                </c:pt>
                <c:pt idx="3">
                  <c:v>7.3999999999999995</c:v>
                </c:pt>
                <c:pt idx="4">
                  <c:v>5</c:v>
                </c:pt>
                <c:pt idx="5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7E-4C77-BB80-534CF7D8C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96272"/>
        <c:axId val="717298240"/>
      </c:barChart>
      <c:catAx>
        <c:axId val="7172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7298240"/>
        <c:crosses val="autoZero"/>
        <c:auto val="1"/>
        <c:lblAlgn val="ctr"/>
        <c:lblOffset val="100"/>
        <c:noMultiLvlLbl val="0"/>
      </c:catAx>
      <c:valAx>
        <c:axId val="71729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7172962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30036089238847"/>
          <c:y val="0.9350048696052039"/>
          <c:w val="0.44173261154855642"/>
          <c:h val="5.8108272255397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81B-4A2F-B779-A059B27F0C5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81B-4A2F-B779-A059B27F0C5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1B-4A2F-B779-A059B27F0C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918-45A1-854C-7E0B4E8539F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918-45A1-854C-7E0B4E8539F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18-45A1-854C-7E0B4E8539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3B0-4540-80B6-2AAA842F511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3B0-4540-80B6-2AAA842F51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0-4540-80B6-2AAA842F51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60C-48AA-AC75-F2600DDBFE9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60C-48AA-AC75-F2600DDBFE9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C-48AA-AC75-F2600DDBFE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7A1-48F5-A7FE-1CEEAB43ACC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7A1-48F5-A7FE-1CEEAB43ACC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A1-48F5-A7FE-1CEEAB43AC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54-4123-B658-05C913E3239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E54-4123-B658-05C913E3239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4-4123-B658-05C913E323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82-4A92-8C50-A4BEDAFCF56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82-4A92-8C50-A4BEDAFCF56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82-4A92-8C50-A4BEDAFCF5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7D-4766-8E46-E0BA6DA24B2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7D-4766-8E46-E0BA6DA24B2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7D-4766-8E46-E0BA6DA24B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918-45A1-854C-7E0B4E8539F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918-45A1-854C-7E0B4E8539F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18-45A1-854C-7E0B4E8539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3B0-4540-80B6-2AAA842F511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3B0-4540-80B6-2AAA842F51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0-4540-80B6-2AAA842F51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7877719766692769E-2"/>
          <c:w val="0.95416666666666672"/>
          <c:h val="0.7027336488635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Naponta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Országos TV</c:v>
                </c:pt>
                <c:pt idx="1">
                  <c:v>Országos rádió</c:v>
                </c:pt>
                <c:pt idx="2">
                  <c:v>Regionális rádió</c:v>
                </c:pt>
                <c:pt idx="3">
                  <c:v>Helyi TV</c:v>
                </c:pt>
                <c:pt idx="4">
                  <c:v>Országos nyomtatott sajtó</c:v>
                </c:pt>
                <c:pt idx="5">
                  <c:v>Helyi nyomtatott sajtó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79</c:v>
                </c:pt>
                <c:pt idx="1">
                  <c:v>46.400000000000006</c:v>
                </c:pt>
                <c:pt idx="2">
                  <c:v>25.8</c:v>
                </c:pt>
                <c:pt idx="3">
                  <c:v>14.399999999999999</c:v>
                </c:pt>
                <c:pt idx="4">
                  <c:v>13.4</c:v>
                </c:pt>
                <c:pt idx="5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0-44BD-B22B-E1AAC695FB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Hetente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Országos TV</c:v>
                </c:pt>
                <c:pt idx="1">
                  <c:v>Országos rádió</c:v>
                </c:pt>
                <c:pt idx="2">
                  <c:v>Regionális rádió</c:v>
                </c:pt>
                <c:pt idx="3">
                  <c:v>Helyi TV</c:v>
                </c:pt>
                <c:pt idx="4">
                  <c:v>Országos nyomtatott sajtó</c:v>
                </c:pt>
                <c:pt idx="5">
                  <c:v>Helyi nyomtatott sajtó</c:v>
                </c:pt>
              </c:strCache>
            </c:strRef>
          </c:cat>
          <c:val>
            <c:numRef>
              <c:f>Sheet1!$C$2:$C$7</c:f>
              <c:numCache>
                <c:formatCode>###0</c:formatCode>
                <c:ptCount val="6"/>
                <c:pt idx="0">
                  <c:v>8.4</c:v>
                </c:pt>
                <c:pt idx="1">
                  <c:v>15</c:v>
                </c:pt>
                <c:pt idx="2">
                  <c:v>12.6</c:v>
                </c:pt>
                <c:pt idx="3">
                  <c:v>26.200000000000003</c:v>
                </c:pt>
                <c:pt idx="4">
                  <c:v>15.6</c:v>
                </c:pt>
                <c:pt idx="5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B0-44BD-B22B-E1AAC695FB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Ritkábban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Országos TV</c:v>
                </c:pt>
                <c:pt idx="1">
                  <c:v>Országos rádió</c:v>
                </c:pt>
                <c:pt idx="2">
                  <c:v>Regionális rádió</c:v>
                </c:pt>
                <c:pt idx="3">
                  <c:v>Helyi TV</c:v>
                </c:pt>
                <c:pt idx="4">
                  <c:v>Országos nyomtatott sajtó</c:v>
                </c:pt>
                <c:pt idx="5">
                  <c:v>Helyi nyomtatott sajtó</c:v>
                </c:pt>
              </c:strCache>
            </c:strRef>
          </c:cat>
          <c:val>
            <c:numRef>
              <c:f>Sheet1!$D$2:$D$7</c:f>
              <c:numCache>
                <c:formatCode>###0</c:formatCode>
                <c:ptCount val="6"/>
                <c:pt idx="0">
                  <c:v>7.4</c:v>
                </c:pt>
                <c:pt idx="1">
                  <c:v>13.8</c:v>
                </c:pt>
                <c:pt idx="2">
                  <c:v>18.600000000000001</c:v>
                </c:pt>
                <c:pt idx="3">
                  <c:v>24</c:v>
                </c:pt>
                <c:pt idx="4">
                  <c:v>26</c:v>
                </c:pt>
                <c:pt idx="5">
                  <c:v>45.999999999999993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B0-44BD-B22B-E1AAC695FB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Soha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Országos TV</c:v>
                </c:pt>
                <c:pt idx="1">
                  <c:v>Országos rádió</c:v>
                </c:pt>
                <c:pt idx="2">
                  <c:v>Regionális rádió</c:v>
                </c:pt>
                <c:pt idx="3">
                  <c:v>Helyi TV</c:v>
                </c:pt>
                <c:pt idx="4">
                  <c:v>Országos nyomtatott sajtó</c:v>
                </c:pt>
                <c:pt idx="5">
                  <c:v>Helyi nyomtatott sajtó</c:v>
                </c:pt>
              </c:strCache>
            </c:strRef>
          </c:cat>
          <c:val>
            <c:numRef>
              <c:f>Sheet1!$E$2:$E$7</c:f>
              <c:numCache>
                <c:formatCode>###0</c:formatCode>
                <c:ptCount val="6"/>
                <c:pt idx="0">
                  <c:v>5.2</c:v>
                </c:pt>
                <c:pt idx="1">
                  <c:v>24.2</c:v>
                </c:pt>
                <c:pt idx="2">
                  <c:v>42</c:v>
                </c:pt>
                <c:pt idx="3">
                  <c:v>34.599999999999994</c:v>
                </c:pt>
                <c:pt idx="4">
                  <c:v>45</c:v>
                </c:pt>
                <c:pt idx="5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B0-44BD-B22B-E1AAC695FB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Országos TV</c:v>
                </c:pt>
                <c:pt idx="1">
                  <c:v>Országos rádió</c:v>
                </c:pt>
                <c:pt idx="2">
                  <c:v>Regionális rádió</c:v>
                </c:pt>
                <c:pt idx="3">
                  <c:v>Helyi TV</c:v>
                </c:pt>
                <c:pt idx="4">
                  <c:v>Országos nyomtatott sajtó</c:v>
                </c:pt>
                <c:pt idx="5">
                  <c:v>Helyi nyomtatott sajtó</c:v>
                </c:pt>
              </c:strCache>
            </c:strRef>
          </c:cat>
          <c:val>
            <c:numRef>
              <c:f>Sheet1!$F$2:$F$7</c:f>
              <c:numCache>
                <c:formatCode>###0</c:formatCode>
                <c:ptCount val="6"/>
                <c:pt idx="0">
                  <c:v>0</c:v>
                </c:pt>
                <c:pt idx="1">
                  <c:v>0.59999999999999432</c:v>
                </c:pt>
                <c:pt idx="2">
                  <c:v>1</c:v>
                </c:pt>
                <c:pt idx="3">
                  <c:v>0.80000000000001137</c:v>
                </c:pt>
                <c:pt idx="4">
                  <c:v>0</c:v>
                </c:pt>
                <c:pt idx="5">
                  <c:v>0.20000000000000284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B0-44BD-B22B-E1AAC695F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96272"/>
        <c:axId val="717298240"/>
      </c:barChart>
      <c:catAx>
        <c:axId val="7172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7298240"/>
        <c:crosses val="autoZero"/>
        <c:auto val="1"/>
        <c:lblAlgn val="ctr"/>
        <c:lblOffset val="100"/>
        <c:noMultiLvlLbl val="0"/>
      </c:catAx>
      <c:valAx>
        <c:axId val="71729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7172962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60C-48AA-AC75-F2600DDBFE9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60C-48AA-AC75-F2600DDBFE9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C-48AA-AC75-F2600DDBFE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7A1-48F5-A7FE-1CEEAB43ACC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7A1-48F5-A7FE-1CEEAB43ACC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A1-48F5-A7FE-1CEEAB43AC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54-4123-B658-05C913E3239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E54-4123-B658-05C913E3239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4-4123-B658-05C913E323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2F0-4760-B22F-1408E926BDD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2F0-4760-B22F-1408E926BDD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0-4760-B22F-1408E926BD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C86-4F24-95E5-5ADECF5F36F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C86-4F24-95E5-5ADECF5F36F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86-4F24-95E5-5ADECF5F36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61-47F1-ADF0-182EF12C239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C61-47F1-ADF0-182EF12C239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1-47F1-ADF0-182EF12C23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8B-4F42-A97E-E9FADCD4807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28B-4F42-A97E-E9FADCD4807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8B-4F42-A97E-E9FADCD480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60-43FB-A41C-0F924B47D8B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60-43FB-A41C-0F924B47D8B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60-43FB-A41C-0F924B47D8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31-402A-A0AA-F649CA5ACE5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31-402A-A0AA-F649CA5ACE5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31-402A-A0AA-F649CA5ACE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819-419F-A158-1B3FE118F92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819-419F-A158-1B3FE118F92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19-419F-A158-1B3FE118F9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0439632545934"/>
          <c:y val="0.2037652001461302"/>
          <c:w val="0.46759137139107609"/>
          <c:h val="0.74381217055477267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15-29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Országos TV</c:v>
                </c:pt>
                <c:pt idx="1">
                  <c:v>Közösségi oldalak</c:v>
                </c:pt>
                <c:pt idx="2">
                  <c:v>Országos vonatkozású internetes hírportálok</c:v>
                </c:pt>
                <c:pt idx="3">
                  <c:v>Országos rádió</c:v>
                </c:pt>
                <c:pt idx="4">
                  <c:v>Regionális vonatkozású internetes hírportálok</c:v>
                </c:pt>
                <c:pt idx="5">
                  <c:v>Regionális rádió</c:v>
                </c:pt>
                <c:pt idx="6">
                  <c:v>Helyi TV</c:v>
                </c:pt>
                <c:pt idx="7">
                  <c:v>Országos nyomtatott sajtó</c:v>
                </c:pt>
                <c:pt idx="8">
                  <c:v>Helyi nyomtatott sajtó</c:v>
                </c:pt>
              </c:strCache>
            </c:strRef>
          </c:cat>
          <c:val>
            <c:numRef>
              <c:f>Sheet1!$B$2:$B$10</c:f>
              <c:numCache>
                <c:formatCode>###0.000</c:formatCode>
                <c:ptCount val="9"/>
                <c:pt idx="0">
                  <c:v>68.181818181818173</c:v>
                </c:pt>
                <c:pt idx="1">
                  <c:v>82.727272727272734</c:v>
                </c:pt>
                <c:pt idx="2">
                  <c:v>50.909090909090907</c:v>
                </c:pt>
                <c:pt idx="3">
                  <c:v>40</c:v>
                </c:pt>
                <c:pt idx="4">
                  <c:v>28.18181818181818</c:v>
                </c:pt>
                <c:pt idx="5">
                  <c:v>9.0909090909090917</c:v>
                </c:pt>
                <c:pt idx="6">
                  <c:v>7.2727272727272725</c:v>
                </c:pt>
                <c:pt idx="7">
                  <c:v>5.4545454545454541</c:v>
                </c:pt>
                <c:pt idx="8">
                  <c:v>2.7272727272727271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4-4EB4-ABD2-DFC1624F4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30-49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Országos TV</c:v>
                </c:pt>
                <c:pt idx="1">
                  <c:v>Közösségi oldalak</c:v>
                </c:pt>
                <c:pt idx="2">
                  <c:v>Országos vonatkozású internetes hírportálok</c:v>
                </c:pt>
                <c:pt idx="3">
                  <c:v>Országos rádió</c:v>
                </c:pt>
                <c:pt idx="4">
                  <c:v>Regionális vonatkozású internetes hírportálok</c:v>
                </c:pt>
                <c:pt idx="5">
                  <c:v>Regionális rádió</c:v>
                </c:pt>
                <c:pt idx="6">
                  <c:v>Helyi TV</c:v>
                </c:pt>
                <c:pt idx="7">
                  <c:v>Országos nyomtatott sajtó</c:v>
                </c:pt>
                <c:pt idx="8">
                  <c:v>Helyi nyomtatott sajtó</c:v>
                </c:pt>
              </c:strCache>
            </c:strRef>
          </c:cat>
          <c:val>
            <c:numRef>
              <c:f>Sheet1!$C$2:$C$10</c:f>
              <c:numCache>
                <c:formatCode>###0.000</c:formatCode>
                <c:ptCount val="9"/>
                <c:pt idx="0">
                  <c:v>76.608187134502927</c:v>
                </c:pt>
                <c:pt idx="1">
                  <c:v>62.57309941520468</c:v>
                </c:pt>
                <c:pt idx="2">
                  <c:v>56.140350877192979</c:v>
                </c:pt>
                <c:pt idx="3">
                  <c:v>47.368421052631575</c:v>
                </c:pt>
                <c:pt idx="4">
                  <c:v>34.502923976608187</c:v>
                </c:pt>
                <c:pt idx="5">
                  <c:v>30.409356725146196</c:v>
                </c:pt>
                <c:pt idx="6">
                  <c:v>13.450292397660817</c:v>
                </c:pt>
                <c:pt idx="7">
                  <c:v>9.3567251461988299</c:v>
                </c:pt>
                <c:pt idx="8">
                  <c:v>5.2631578947368416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4-4EB4-ABD2-DFC1624F45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50+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Országos TV</c:v>
                </c:pt>
                <c:pt idx="1">
                  <c:v>Közösségi oldalak</c:v>
                </c:pt>
                <c:pt idx="2">
                  <c:v>Országos vonatkozású internetes hírportálok</c:v>
                </c:pt>
                <c:pt idx="3">
                  <c:v>Országos rádió</c:v>
                </c:pt>
                <c:pt idx="4">
                  <c:v>Regionális vonatkozású internetes hírportálok</c:v>
                </c:pt>
                <c:pt idx="5">
                  <c:v>Regionális rádió</c:v>
                </c:pt>
                <c:pt idx="6">
                  <c:v>Helyi TV</c:v>
                </c:pt>
                <c:pt idx="7">
                  <c:v>Országos nyomtatott sajtó</c:v>
                </c:pt>
                <c:pt idx="8">
                  <c:v>Helyi nyomtatott sajtó</c:v>
                </c:pt>
              </c:strCache>
            </c:strRef>
          </c:cat>
          <c:val>
            <c:numRef>
              <c:f>Sheet1!$D$2:$D$10</c:f>
              <c:numCache>
                <c:formatCode>###0.000</c:formatCode>
                <c:ptCount val="9"/>
                <c:pt idx="0">
                  <c:v>86.574074074074076</c:v>
                </c:pt>
                <c:pt idx="1">
                  <c:v>38.425925925925924</c:v>
                </c:pt>
                <c:pt idx="2">
                  <c:v>45.833333333333329</c:v>
                </c:pt>
                <c:pt idx="3">
                  <c:v>48.148148148148145</c:v>
                </c:pt>
                <c:pt idx="4">
                  <c:v>30.555555555555557</c:v>
                </c:pt>
                <c:pt idx="5">
                  <c:v>30.555555555555557</c:v>
                </c:pt>
                <c:pt idx="6">
                  <c:v>18.981481481481481</c:v>
                </c:pt>
                <c:pt idx="7">
                  <c:v>20.833333333333336</c:v>
                </c:pt>
                <c:pt idx="8">
                  <c:v>13.888888888888889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54-4EB4-ABD2-DFC1624F4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699704"/>
        <c:axId val="664702000"/>
      </c:radarChart>
      <c:catAx>
        <c:axId val="66469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702000"/>
        <c:crosses val="autoZero"/>
        <c:auto val="1"/>
        <c:lblAlgn val="ctr"/>
        <c:lblOffset val="100"/>
        <c:noMultiLvlLbl val="0"/>
      </c:catAx>
      <c:valAx>
        <c:axId val="66470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69970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90354330708661"/>
          <c:y val="8.2762120974896922E-2"/>
          <c:w val="0.32002608267716537"/>
          <c:h val="3.0210383858267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D5-437D-AE67-A212E7D6002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2D5-437D-AE67-A212E7D6002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D5-437D-AE67-A212E7D600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259-47F3-B7C9-73367041954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259-47F3-B7C9-73367041954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59-47F3-B7C9-7336704195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61-47F1-ADF0-182EF12C239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C61-47F1-ADF0-182EF12C239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1-47F1-ADF0-182EF12C23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8B-4F42-A97E-E9FADCD4807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28B-4F42-A97E-E9FADCD4807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8B-4F42-A97E-E9FADCD480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60-43FB-A41C-0F924B47D8B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60-43FB-A41C-0F924B47D8B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60-43FB-A41C-0F924B47D8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31-402A-A0AA-F649CA5ACE5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31-402A-A0AA-F649CA5ACE5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31-402A-A0AA-F649CA5ACE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819-419F-A158-1B3FE118F92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819-419F-A158-1B3FE118F92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19-419F-A158-1B3FE118F9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4C-4941-8E00-ED47809DA7D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94C-4941-8E00-ED47809DA7D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4C-4941-8E00-ED47809DA7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5B2-4712-8C2D-AFBF41C6579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5B2-4712-8C2D-AFBF41C6579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B2-4712-8C2D-AFBF41C657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61-47F1-ADF0-182EF12C239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C61-47F1-ADF0-182EF12C239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1-47F1-ADF0-182EF12C23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26608411003546E-2"/>
          <c:y val="0.19596076018475994"/>
          <c:w val="0.87519429544404181"/>
          <c:h val="0.80193659226136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/>
                </a:stretch>
              </a:blipFill>
            </c:spPr>
            <c:pictureOptions>
              <c:pictureFormat val="stackScale"/>
            </c:pictureOptions>
            <c:extLst>
              <c:ext xmlns:c16="http://schemas.microsoft.com/office/drawing/2014/chart" uri="{C3380CC4-5D6E-409C-BE32-E72D297353CC}">
                <c16:uniqueId val="{00000001-17DE-4F36-B529-BC9B849441E3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  <c:pictureOptions>
              <c:pictureFormat val="stackScale"/>
            </c:pictureOptions>
            <c:extLst>
              <c:ext xmlns:c16="http://schemas.microsoft.com/office/drawing/2014/chart" uri="{C3380CC4-5D6E-409C-BE32-E72D297353CC}">
                <c16:uniqueId val="{00000003-17DE-4F36-B529-BC9B849441E3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Column2</c:v>
                </c:pt>
                <c:pt idx="1">
                  <c:v>Column1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DE-4F36-B529-BC9B849441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Category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5">
                <a:alphaModFix amt="75000"/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"/>
          </c:pictureOptions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6"/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"/>
            </c:pictureOptions>
            <c:extLst>
              <c:ext xmlns:c16="http://schemas.microsoft.com/office/drawing/2014/chart" uri="{C3380CC4-5D6E-409C-BE32-E72D297353CC}">
                <c16:uniqueId val="{00000006-17DE-4F36-B529-BC9B849441E3}"/>
              </c:ext>
            </c:extLst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7"/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"/>
            </c:pictureOptions>
            <c:extLst>
              <c:ext xmlns:c16="http://schemas.microsoft.com/office/drawing/2014/chart" uri="{C3380CC4-5D6E-409C-BE32-E72D297353CC}">
                <c16:uniqueId val="{00000008-17DE-4F36-B529-BC9B849441E3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Column2</c:v>
                </c:pt>
                <c:pt idx="1">
                  <c:v>Column1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DE-4F36-B529-BC9B849441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"/>
        <c:overlap val="100"/>
        <c:axId val="125709312"/>
        <c:axId val="125769216"/>
      </c:barChart>
      <c:catAx>
        <c:axId val="125709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5769216"/>
        <c:crosses val="autoZero"/>
        <c:auto val="1"/>
        <c:lblAlgn val="ctr"/>
        <c:lblOffset val="100"/>
        <c:noMultiLvlLbl val="0"/>
      </c:catAx>
      <c:valAx>
        <c:axId val="1257692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2570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8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7877719766692769E-2"/>
          <c:w val="0.95416666666666672"/>
          <c:h val="0.7027336488635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20.967741935483872</c:v>
                </c:pt>
                <c:pt idx="1">
                  <c:v>17.137096774193548</c:v>
                </c:pt>
                <c:pt idx="2">
                  <c:v>51.612903225806448</c:v>
                </c:pt>
                <c:pt idx="3">
                  <c:v>56.854838709677423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4-45D5-80B8-3D6EBCD470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Rádió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E8-4AE4-9F84-05031BD632A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E8-4AE4-9F84-05031BD63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Sheet1!$C$2:$C$5</c:f>
              <c:numCache>
                <c:formatCode>###0</c:formatCode>
                <c:ptCount val="4"/>
                <c:pt idx="0">
                  <c:v>26.814516129032256</c:v>
                </c:pt>
                <c:pt idx="1">
                  <c:v>19.556451612903224</c:v>
                </c:pt>
                <c:pt idx="2">
                  <c:v>3.6290322580645165</c:v>
                </c:pt>
                <c:pt idx="3">
                  <c:v>1.2096774193548387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4-45D5-80B8-3D6EBCD470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Nyomtatott sajtó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Sheet1!$D$2:$D$5</c:f>
              <c:numCache>
                <c:formatCode>###0</c:formatCode>
                <c:ptCount val="4"/>
                <c:pt idx="0">
                  <c:v>5.443548387096774</c:v>
                </c:pt>
                <c:pt idx="1">
                  <c:v>5.040322580645161</c:v>
                </c:pt>
                <c:pt idx="2">
                  <c:v>2.620967741935484</c:v>
                </c:pt>
                <c:pt idx="3">
                  <c:v>2.0161290322580645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4-45D5-80B8-3D6EBCD470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Internet személyi számítógépen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Sheet1!$E$2:$E$5</c:f>
              <c:numCache>
                <c:formatCode>###0</c:formatCode>
                <c:ptCount val="4"/>
                <c:pt idx="0">
                  <c:v>8.6693548387096779</c:v>
                </c:pt>
                <c:pt idx="1">
                  <c:v>16.33064516129032</c:v>
                </c:pt>
                <c:pt idx="2">
                  <c:v>12.298387096774194</c:v>
                </c:pt>
                <c:pt idx="3">
                  <c:v>8.870967741935484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64-45D5-80B8-3D6EBCD470A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Internet mobil telefonon vagy egyéb eszközön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Sheet1!$F$2:$F$5</c:f>
              <c:numCache>
                <c:formatCode>###0</c:formatCode>
                <c:ptCount val="4"/>
                <c:pt idx="0">
                  <c:v>23.387096774193548</c:v>
                </c:pt>
                <c:pt idx="1">
                  <c:v>24.798387096774192</c:v>
                </c:pt>
                <c:pt idx="2">
                  <c:v>20.967741935483872</c:v>
                </c:pt>
                <c:pt idx="3">
                  <c:v>12.701612903225806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64-45D5-80B8-3D6EBCD470A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Egyiket sem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Sheet1!$G$2:$G$5</c:f>
              <c:numCache>
                <c:formatCode>###0</c:formatCode>
                <c:ptCount val="4"/>
                <c:pt idx="0">
                  <c:v>12.5</c:v>
                </c:pt>
                <c:pt idx="1">
                  <c:v>15.120967741935484</c:v>
                </c:pt>
                <c:pt idx="2">
                  <c:v>8.2661290322580641</c:v>
                </c:pt>
                <c:pt idx="3">
                  <c:v>17.137096774193548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64-45D5-80B8-3D6EBCD470A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8B8B8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Sheet1!$H$2:$H$5</c:f>
              <c:numCache>
                <c:formatCode>###0</c:formatCode>
                <c:ptCount val="4"/>
                <c:pt idx="0">
                  <c:v>2.217741935483871</c:v>
                </c:pt>
                <c:pt idx="1">
                  <c:v>2.0161290322580645</c:v>
                </c:pt>
                <c:pt idx="2">
                  <c:v>0.60483870967741937</c:v>
                </c:pt>
                <c:pt idx="3">
                  <c:v>1.2096774193548387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64-45D5-80B8-3D6EBCD47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96272"/>
        <c:axId val="717298240"/>
      </c:barChart>
      <c:catAx>
        <c:axId val="7172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7298240"/>
        <c:crosses val="autoZero"/>
        <c:auto val="1"/>
        <c:lblAlgn val="ctr"/>
        <c:lblOffset val="100"/>
        <c:noMultiLvlLbl val="0"/>
      </c:catAx>
      <c:valAx>
        <c:axId val="71729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7172962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021384969571281E-2"/>
          <c:y val="0.83723968218505362"/>
          <c:w val="0.97197871056902285"/>
          <c:h val="0.15931688874524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8B-4F42-A97E-E9FADCD4807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28B-4F42-A97E-E9FADCD4807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8B-4F42-A97E-E9FADCD480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60-43FB-A41C-0F924B47D8B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60-43FB-A41C-0F924B47D8B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60-43FB-A41C-0F924B47D8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31-402A-A0AA-F649CA5ACE5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31-402A-A0AA-F649CA5ACE5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31-402A-A0AA-F649CA5ACE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819-419F-A158-1B3FE118F92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819-419F-A158-1B3FE118F92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19-419F-A158-1B3FE118F9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86A-4778-9AEB-25FE4FBAE6B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86A-4778-9AEB-25FE4FBAE6B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6A-4778-9AEB-25FE4FBAE6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FB5-460C-9335-C3552FCAB47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FB5-460C-9335-C3552FCAB47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5-460C-9335-C3552FCAB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343-4566-B181-D3E25D734C2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343-4566-B181-D3E25D734C2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43-4566-B181-D3E25D734C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42-4161-B85A-CFB17A34D99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942-4161-B85A-CFB17A34D99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42-4161-B85A-CFB17A34D9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228-44E2-82CD-E556018631B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228-44E2-82CD-E556018631B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28-44E2-82CD-E556018631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E25-4797-83FA-BC2BDBFAC08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E25-4797-83FA-BC2BDBFAC08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25-4797-83FA-BC2BDBFAC0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7877719766692769E-2"/>
          <c:w val="0.95416666666666672"/>
          <c:h val="0.7027336488635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Hétvégén reggel</c:v>
                </c:pt>
                <c:pt idx="1">
                  <c:v>Hétvégén napközben</c:v>
                </c:pt>
                <c:pt idx="2">
                  <c:v>Hétvégén kora este</c:v>
                </c:pt>
                <c:pt idx="3">
                  <c:v>Hétvégén késő este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22.177419354838708</c:v>
                </c:pt>
                <c:pt idx="1">
                  <c:v>23.588709677419356</c:v>
                </c:pt>
                <c:pt idx="2">
                  <c:v>56.25</c:v>
                </c:pt>
                <c:pt idx="3">
                  <c:v>55.846774193548384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A-4371-9E70-881EAFF4FA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Rádió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54-4390-BAAE-FA0397AD5C0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54-4390-BAAE-FA0397AD5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Hétvégén reggel</c:v>
                </c:pt>
                <c:pt idx="1">
                  <c:v>Hétvégén napközben</c:v>
                </c:pt>
                <c:pt idx="2">
                  <c:v>Hétvégén kora este</c:v>
                </c:pt>
                <c:pt idx="3">
                  <c:v>Hétvégén késő este</c:v>
                </c:pt>
              </c:strCache>
            </c:strRef>
          </c:cat>
          <c:val>
            <c:numRef>
              <c:f>Sheet1!$C$2:$C$5</c:f>
              <c:numCache>
                <c:formatCode>###0</c:formatCode>
                <c:ptCount val="4"/>
                <c:pt idx="0">
                  <c:v>18.14516129032258</c:v>
                </c:pt>
                <c:pt idx="1">
                  <c:v>14.31451612903226</c:v>
                </c:pt>
                <c:pt idx="2">
                  <c:v>3.6290322580645165</c:v>
                </c:pt>
                <c:pt idx="3">
                  <c:v>2.4193548387096775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A-4371-9E70-881EAFF4FA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Nyomtatott sajtó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Hétvégén reggel</c:v>
                </c:pt>
                <c:pt idx="1">
                  <c:v>Hétvégén napközben</c:v>
                </c:pt>
                <c:pt idx="2">
                  <c:v>Hétvégén kora este</c:v>
                </c:pt>
                <c:pt idx="3">
                  <c:v>Hétvégén késő este</c:v>
                </c:pt>
              </c:strCache>
            </c:strRef>
          </c:cat>
          <c:val>
            <c:numRef>
              <c:f>Sheet1!$D$2:$D$5</c:f>
              <c:numCache>
                <c:formatCode>###0</c:formatCode>
                <c:ptCount val="4"/>
                <c:pt idx="0">
                  <c:v>5.443548387096774</c:v>
                </c:pt>
                <c:pt idx="1">
                  <c:v>3.6290322580645165</c:v>
                </c:pt>
                <c:pt idx="2">
                  <c:v>1.6129032258064515</c:v>
                </c:pt>
                <c:pt idx="3">
                  <c:v>3.024193548387097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7A-4371-9E70-881EAFF4FA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Internet személyi számítógépen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Hétvégén reggel</c:v>
                </c:pt>
                <c:pt idx="1">
                  <c:v>Hétvégén napközben</c:v>
                </c:pt>
                <c:pt idx="2">
                  <c:v>Hétvégén kora este</c:v>
                </c:pt>
                <c:pt idx="3">
                  <c:v>Hétvégén késő este</c:v>
                </c:pt>
              </c:strCache>
            </c:strRef>
          </c:cat>
          <c:val>
            <c:numRef>
              <c:f>Sheet1!$E$2:$E$5</c:f>
              <c:numCache>
                <c:formatCode>###0</c:formatCode>
                <c:ptCount val="4"/>
                <c:pt idx="0">
                  <c:v>8.064516129032258</c:v>
                </c:pt>
                <c:pt idx="1">
                  <c:v>10.28225806451613</c:v>
                </c:pt>
                <c:pt idx="2">
                  <c:v>9.67741935483871</c:v>
                </c:pt>
                <c:pt idx="3">
                  <c:v>6.6532258064516121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7A-4371-9E70-881EAFF4FA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Internet mobil telefonon vagy egyéb eszközön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Hétvégén reggel</c:v>
                </c:pt>
                <c:pt idx="1">
                  <c:v>Hétvégén napközben</c:v>
                </c:pt>
                <c:pt idx="2">
                  <c:v>Hétvégén kora este</c:v>
                </c:pt>
                <c:pt idx="3">
                  <c:v>Hétvégén késő este</c:v>
                </c:pt>
              </c:strCache>
            </c:strRef>
          </c:cat>
          <c:val>
            <c:numRef>
              <c:f>Sheet1!$F$2:$F$5</c:f>
              <c:numCache>
                <c:formatCode>###0</c:formatCode>
                <c:ptCount val="4"/>
                <c:pt idx="0">
                  <c:v>18.346774193548388</c:v>
                </c:pt>
                <c:pt idx="1">
                  <c:v>27.822580645161288</c:v>
                </c:pt>
                <c:pt idx="2">
                  <c:v>17.741935483870968</c:v>
                </c:pt>
                <c:pt idx="3">
                  <c:v>12.298387096774194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7A-4371-9E70-881EAFF4FA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Egyiket sem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Hétvégén reggel</c:v>
                </c:pt>
                <c:pt idx="1">
                  <c:v>Hétvégén napközben</c:v>
                </c:pt>
                <c:pt idx="2">
                  <c:v>Hétvégén kora este</c:v>
                </c:pt>
                <c:pt idx="3">
                  <c:v>Hétvégén késő este</c:v>
                </c:pt>
              </c:strCache>
            </c:strRef>
          </c:cat>
          <c:val>
            <c:numRef>
              <c:f>Sheet1!$G$2:$G$5</c:f>
              <c:numCache>
                <c:formatCode>###0</c:formatCode>
                <c:ptCount val="4"/>
                <c:pt idx="0">
                  <c:v>24.798387096774192</c:v>
                </c:pt>
                <c:pt idx="1">
                  <c:v>17.338709677419356</c:v>
                </c:pt>
                <c:pt idx="2">
                  <c:v>8.4677419354838701</c:v>
                </c:pt>
                <c:pt idx="3">
                  <c:v>17.137096774193548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7A-4371-9E70-881EAFF4FA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8B8B8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Hétvégén reggel</c:v>
                </c:pt>
                <c:pt idx="1">
                  <c:v>Hétvégén napközben</c:v>
                </c:pt>
                <c:pt idx="2">
                  <c:v>Hétvégén kora este</c:v>
                </c:pt>
                <c:pt idx="3">
                  <c:v>Hétvégén késő este</c:v>
                </c:pt>
              </c:strCache>
            </c:strRef>
          </c:cat>
          <c:val>
            <c:numRef>
              <c:f>Sheet1!$H$2:$H$5</c:f>
              <c:numCache>
                <c:formatCode>###0</c:formatCode>
                <c:ptCount val="4"/>
                <c:pt idx="0">
                  <c:v>3.024193548387097</c:v>
                </c:pt>
                <c:pt idx="1">
                  <c:v>3.024193548387097</c:v>
                </c:pt>
                <c:pt idx="2">
                  <c:v>2.620967741935484</c:v>
                </c:pt>
                <c:pt idx="3">
                  <c:v>2.620967741935484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7A-4371-9E70-881EAFF4F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96272"/>
        <c:axId val="717298240"/>
      </c:barChart>
      <c:catAx>
        <c:axId val="7172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7298240"/>
        <c:crosses val="autoZero"/>
        <c:auto val="1"/>
        <c:lblAlgn val="ctr"/>
        <c:lblOffset val="100"/>
        <c:noMultiLvlLbl val="0"/>
      </c:catAx>
      <c:valAx>
        <c:axId val="71729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7172962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021289430977037E-2"/>
          <c:y val="0.83723968218505362"/>
          <c:w val="0.97197871056902285"/>
          <c:h val="0.15931688874524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D0B-4A8F-B318-A683F7522F0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D0B-4A8F-B318-A683F7522F0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0B-4A8F-B318-A683F7522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D7-4A04-8731-48D779B17BF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D7-4A04-8731-48D779B17BF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D7-4A04-8731-48D779B17B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F42-4065-83A0-A60863B3C61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F42-4065-83A0-A60863B3C61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42-4065-83A0-A60863B3C6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CE5-4549-8A88-58E318DE6F1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CE5-4549-8A88-58E318DE6F1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5-4549-8A88-58E318DE6F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D2C-47A5-8D1F-364AE4BC2B2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D2C-47A5-8D1F-364AE4BC2B2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2C-47A5-8D1F-364AE4BC2B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DAD-4533-8C3F-27A3711C4E0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DAD-4533-8C3F-27A3711C4E0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D-4533-8C3F-27A3711C4E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17E-4FF0-8D59-ABC43A8824B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17E-4FF0-8D59-ABC43A8824B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7E-4FF0-8D59-ABC43A8824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C8A-4198-AD68-97550142983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C8A-4198-AD68-97550142983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8A-4198-AD68-9755014298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035-4B5B-9B0E-CA3900C52A1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035-4B5B-9B0E-CA3900C52A1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35-4B5B-9B0E-CA3900C52A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C52-4A6C-B906-BDD5AF82366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C52-4A6C-B906-BDD5AF82366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52-4A6C-B906-BDD5AF8236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7936135751E-4"/>
          <c:y val="8.9081499905028477E-2"/>
          <c:w val="0.68307307959934294"/>
          <c:h val="0.7027336488635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20.967741935483872</c:v>
                </c:pt>
                <c:pt idx="1">
                  <c:v>17.137096774193548</c:v>
                </c:pt>
                <c:pt idx="2">
                  <c:v>51.612903225806448</c:v>
                </c:pt>
                <c:pt idx="3">
                  <c:v>56.854838709677423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4-45D5-80B8-3D6EBCD470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Rádió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E8-4AE4-9F84-05031BD632A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E8-4AE4-9F84-05031BD63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Sheet1!$C$2:$C$5</c:f>
              <c:numCache>
                <c:formatCode>###0</c:formatCode>
                <c:ptCount val="4"/>
                <c:pt idx="0">
                  <c:v>26.814516129032256</c:v>
                </c:pt>
                <c:pt idx="1">
                  <c:v>19.556451612903224</c:v>
                </c:pt>
                <c:pt idx="2">
                  <c:v>3.6290322580645165</c:v>
                </c:pt>
                <c:pt idx="3">
                  <c:v>1.2096774193548387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4-45D5-80B8-3D6EBCD470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Nyomtatott sajtó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Sheet1!$D$2:$D$5</c:f>
              <c:numCache>
                <c:formatCode>###0</c:formatCode>
                <c:ptCount val="4"/>
                <c:pt idx="0">
                  <c:v>5.443548387096774</c:v>
                </c:pt>
                <c:pt idx="1">
                  <c:v>5.040322580645161</c:v>
                </c:pt>
                <c:pt idx="2">
                  <c:v>2.620967741935484</c:v>
                </c:pt>
                <c:pt idx="3">
                  <c:v>2.0161290322580645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4-45D5-80B8-3D6EBCD470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Internet személyi számítógépen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Sheet1!$E$2:$E$5</c:f>
              <c:numCache>
                <c:formatCode>###0</c:formatCode>
                <c:ptCount val="4"/>
                <c:pt idx="0">
                  <c:v>8.6693548387096779</c:v>
                </c:pt>
                <c:pt idx="1">
                  <c:v>16.33064516129032</c:v>
                </c:pt>
                <c:pt idx="2">
                  <c:v>12.298387096774194</c:v>
                </c:pt>
                <c:pt idx="3">
                  <c:v>8.870967741935484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64-45D5-80B8-3D6EBCD470A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Internet mobilon vagy egyéb eszközön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Sheet1!$F$2:$F$5</c:f>
              <c:numCache>
                <c:formatCode>###0</c:formatCode>
                <c:ptCount val="4"/>
                <c:pt idx="0">
                  <c:v>23.387096774193548</c:v>
                </c:pt>
                <c:pt idx="1">
                  <c:v>24.798387096774192</c:v>
                </c:pt>
                <c:pt idx="2">
                  <c:v>20.967741935483872</c:v>
                </c:pt>
                <c:pt idx="3">
                  <c:v>12.701612903225806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64-45D5-80B8-3D6EBCD470A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Egyiket sem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Sheet1!$G$2:$G$5</c:f>
              <c:numCache>
                <c:formatCode>###0</c:formatCode>
                <c:ptCount val="4"/>
                <c:pt idx="0">
                  <c:v>12.5</c:v>
                </c:pt>
                <c:pt idx="1">
                  <c:v>15.120967741935484</c:v>
                </c:pt>
                <c:pt idx="2">
                  <c:v>8.2661290322580641</c:v>
                </c:pt>
                <c:pt idx="3">
                  <c:v>17.137096774193548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64-45D5-80B8-3D6EBCD470A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8B8B8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Sheet1!$H$2:$H$5</c:f>
              <c:numCache>
                <c:formatCode>###0</c:formatCode>
                <c:ptCount val="4"/>
                <c:pt idx="0">
                  <c:v>2.217741935483871</c:v>
                </c:pt>
                <c:pt idx="1">
                  <c:v>2.0161290322580645</c:v>
                </c:pt>
                <c:pt idx="2">
                  <c:v>0.60483870967741937</c:v>
                </c:pt>
                <c:pt idx="3">
                  <c:v>1.2096774193548387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64-45D5-80B8-3D6EBCD47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96272"/>
        <c:axId val="717298240"/>
      </c:barChart>
      <c:catAx>
        <c:axId val="7172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7298240"/>
        <c:crosses val="autoZero"/>
        <c:auto val="1"/>
        <c:lblAlgn val="ctr"/>
        <c:lblOffset val="100"/>
        <c:noMultiLvlLbl val="0"/>
      </c:catAx>
      <c:valAx>
        <c:axId val="71729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7172962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90620340430011"/>
          <c:y val="2.3159165110686622E-2"/>
          <c:w val="0.28423727772937513"/>
          <c:h val="0.8854096856621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AB3-4EDA-9AB9-31EF7E954A4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AB3-4EDA-9AB9-31EF7E954A4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B3-4EDA-9AB9-31EF7E954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75B-4BA6-9F20-B033513B919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75B-4BA6-9F20-B033513B919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5B-4BA6-9F20-B033513B91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0F7-4C70-A612-4B501BE9DE1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0F7-4C70-A612-4B501BE9DE1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F7-4C70-A612-4B501BE9DE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14-48B2-8927-81E09012AB5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14-48B2-8927-81E09012AB5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14-48B2-8927-81E09012AB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863-41E7-8014-4D6ADEBA9E9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863-41E7-8014-4D6ADEBA9E9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63-41E7-8014-4D6ADEBA9E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843-444B-9652-1DF81E9F0E0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843-444B-9652-1DF81E9F0E0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43-444B-9652-1DF81E9F0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8B2-441B-BB18-B43E7865571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8B2-441B-BB18-B43E7865571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B2-441B-BB18-B43E786557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27C-4965-B38D-52D33E0CA19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27C-4965-B38D-52D33E0CA19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7C-4965-B38D-52D33E0CA1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BF-4FED-8245-B98A98340F2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BF-4FED-8245-B98A98340F2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BF-4FED-8245-B98A98340F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064-4202-BB9F-7F4CBEDDCA7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064-4202-BB9F-7F4CBEDDCA7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64-4202-BB9F-7F4CBEDDCA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7936135751E-4"/>
          <c:y val="8.9081499905028477E-2"/>
          <c:w val="0.68307307959934294"/>
          <c:h val="0.7027336488635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17</c:v>
                </c:pt>
                <c:pt idx="1">
                  <c:v>17.599999999999998</c:v>
                </c:pt>
                <c:pt idx="2">
                  <c:v>37.200000000000003</c:v>
                </c:pt>
                <c:pt idx="3">
                  <c:v>38.800000000000004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7-4505-93AA-AC698F16D6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Rádió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77-4505-93AA-AC698F16D6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77-4505-93AA-AC698F16D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Sheet1!$C$2:$C$5</c:f>
              <c:numCache>
                <c:formatCode>###0</c:formatCode>
                <c:ptCount val="4"/>
                <c:pt idx="0">
                  <c:v>11</c:v>
                </c:pt>
                <c:pt idx="1">
                  <c:v>9.6</c:v>
                </c:pt>
                <c:pt idx="2">
                  <c:v>4.5999999999999996</c:v>
                </c:pt>
                <c:pt idx="3">
                  <c:v>3.4000000000000004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77-4505-93AA-AC698F16D6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Nyomtatott sajtó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77-4505-93AA-AC698F16D6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77-4505-93AA-AC698F16D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Sheet1!$D$2:$D$5</c:f>
              <c:numCache>
                <c:formatCode>###0</c:formatCode>
                <c:ptCount val="4"/>
                <c:pt idx="0">
                  <c:v>14.399999999999999</c:v>
                </c:pt>
                <c:pt idx="1">
                  <c:v>6</c:v>
                </c:pt>
                <c:pt idx="2">
                  <c:v>3.8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77-4505-93AA-AC698F16D6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Internet személyi számítógépen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Sheet1!$E$2:$E$5</c:f>
              <c:numCache>
                <c:formatCode>###0</c:formatCode>
                <c:ptCount val="4"/>
                <c:pt idx="0">
                  <c:v>19.8</c:v>
                </c:pt>
                <c:pt idx="1">
                  <c:v>18.399999999999999</c:v>
                </c:pt>
                <c:pt idx="2">
                  <c:v>23.400000000000002</c:v>
                </c:pt>
                <c:pt idx="3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77-4505-93AA-AC698F16D69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Internet mobilon vagy egyéb eszközön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Sheet1!$F$2:$F$5</c:f>
              <c:numCache>
                <c:formatCode>###0</c:formatCode>
                <c:ptCount val="4"/>
                <c:pt idx="0">
                  <c:v>13.200000000000001</c:v>
                </c:pt>
                <c:pt idx="1">
                  <c:v>11.600000000000001</c:v>
                </c:pt>
                <c:pt idx="2">
                  <c:v>8.2000000000000011</c:v>
                </c:pt>
                <c:pt idx="3">
                  <c:v>7.1999999999999993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77-4505-93AA-AC698F16D69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Egyiket sem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Sheet1!$G$2:$G$5</c:f>
              <c:numCache>
                <c:formatCode>###0</c:formatCode>
                <c:ptCount val="4"/>
                <c:pt idx="0">
                  <c:v>20.200000000000003</c:v>
                </c:pt>
                <c:pt idx="1">
                  <c:v>31.8</c:v>
                </c:pt>
                <c:pt idx="2">
                  <c:v>20.200000000000003</c:v>
                </c:pt>
                <c:pt idx="3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77-4505-93AA-AC698F16D69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8B8B8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Sheet1!$H$2:$H$5</c:f>
              <c:numCache>
                <c:formatCode>###0</c:formatCode>
                <c:ptCount val="4"/>
                <c:pt idx="0">
                  <c:v>3.8</c:v>
                </c:pt>
                <c:pt idx="1">
                  <c:v>4.5999999999999996</c:v>
                </c:pt>
                <c:pt idx="2">
                  <c:v>2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77-4505-93AA-AC698F16D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96272"/>
        <c:axId val="717298240"/>
      </c:barChart>
      <c:catAx>
        <c:axId val="7172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7298240"/>
        <c:crosses val="autoZero"/>
        <c:auto val="1"/>
        <c:lblAlgn val="ctr"/>
        <c:lblOffset val="100"/>
        <c:noMultiLvlLbl val="0"/>
      </c:catAx>
      <c:valAx>
        <c:axId val="71729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7172962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48725184278241"/>
          <c:y val="0.19067364264719644"/>
          <c:w val="0.30025365032599355"/>
          <c:h val="0.774183153198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Személyes találkozó a polgármesterrel</c:v>
                </c:pt>
                <c:pt idx="1">
                  <c:v>Telefonos bejelentés a polgármesteri hivatalnál</c:v>
                </c:pt>
                <c:pt idx="2">
                  <c:v>E-mail a polgármesteri hivatalnak</c:v>
                </c:pt>
                <c:pt idx="3">
                  <c:v>Helyi képviselőkön keresztül</c:v>
                </c:pt>
                <c:pt idx="4">
                  <c:v>Írott levél a polgármesteri hivatalnak</c:v>
                </c:pt>
                <c:pt idx="5">
                  <c:v>Polgármesteri hivatal hivatalos honlapjának üzenetküldési funkciója</c:v>
                </c:pt>
                <c:pt idx="6">
                  <c:v>Polgármester úr saját Facebook oldala</c:v>
                </c:pt>
                <c:pt idx="8">
                  <c:v>Egyéb</c:v>
                </c:pt>
                <c:pt idx="9">
                  <c:v>Egyik sem</c:v>
                </c:pt>
              </c:strCache>
            </c:strRef>
          </c:cat>
          <c:val>
            <c:numRef>
              <c:f>Sheet1!$B$2:$B$11</c:f>
              <c:numCache>
                <c:formatCode>###0</c:formatCode>
                <c:ptCount val="10"/>
                <c:pt idx="0">
                  <c:v>16.600000000000001</c:v>
                </c:pt>
                <c:pt idx="1">
                  <c:v>15.6</c:v>
                </c:pt>
                <c:pt idx="2">
                  <c:v>11.200000000000001</c:v>
                </c:pt>
                <c:pt idx="3">
                  <c:v>11</c:v>
                </c:pt>
                <c:pt idx="4">
                  <c:v>4.3999999999999995</c:v>
                </c:pt>
                <c:pt idx="5">
                  <c:v>3.2</c:v>
                </c:pt>
                <c:pt idx="6">
                  <c:v>2.8000000000000003</c:v>
                </c:pt>
                <c:pt idx="8">
                  <c:v>0.6</c:v>
                </c:pt>
                <c:pt idx="9">
                  <c:v>55.800000000000004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4-42B0-98EA-13BD7D341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05024"/>
        <c:axId val="142706560"/>
      </c:barChart>
      <c:catAx>
        <c:axId val="1427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6560"/>
        <c:crosses val="autoZero"/>
        <c:auto val="1"/>
        <c:lblAlgn val="ctr"/>
        <c:lblOffset val="100"/>
        <c:noMultiLvlLbl val="0"/>
      </c:catAx>
      <c:valAx>
        <c:axId val="142706560"/>
        <c:scaling>
          <c:orientation val="minMax"/>
          <c:max val="75"/>
        </c:scaling>
        <c:delete val="0"/>
        <c:axPos val="t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ABABA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502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6299855571602"/>
          <c:y val="7.268240036821305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94-4520-A56B-0DD052C257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C94-4520-A56B-0DD052C257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C94-4520-A56B-0DD052C2578B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C94-4520-A56B-0DD052C2578B}"/>
              </c:ext>
            </c:extLst>
          </c:dPt>
          <c:dPt>
            <c:idx val="4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C94-4520-A56B-0DD052C2578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Igen, már letöltöttem</c:v>
                </c:pt>
                <c:pt idx="1">
                  <c:v>Letölteném és kipróbálnám</c:v>
                </c:pt>
                <c:pt idx="2">
                  <c:v>Nem hiszem, hogy használnék ilyet</c:v>
                </c:pt>
                <c:pt idx="3">
                  <c:v>NT/NV</c:v>
                </c:pt>
              </c:strCache>
            </c:strRef>
          </c:cat>
          <c:val>
            <c:numRef>
              <c:f>Sheet1!$B$2:$B$5</c:f>
              <c:numCache>
                <c:formatCode>###0.000</c:formatCode>
                <c:ptCount val="4"/>
                <c:pt idx="0">
                  <c:v>13.600000000000001</c:v>
                </c:pt>
                <c:pt idx="1">
                  <c:v>31.4</c:v>
                </c:pt>
                <c:pt idx="2">
                  <c:v>48.199999999999996</c:v>
                </c:pt>
                <c:pt idx="3">
                  <c:v>6.8000000000000007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94-4520-A56B-0DD052C257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48725184278241"/>
          <c:y val="0.19067364264719644"/>
          <c:w val="0.30025365032599355"/>
          <c:h val="0.774183153198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Hírek</c:v>
                </c:pt>
                <c:pt idx="1">
                  <c:v>Eseménynaptár</c:v>
                </c:pt>
                <c:pt idx="2">
                  <c:v>Okostérkép</c:v>
                </c:pt>
                <c:pt idx="3">
                  <c:v>Probléma</c:v>
                </c:pt>
                <c:pt idx="4">
                  <c:v>Városi televízió élő adása</c:v>
                </c:pt>
                <c:pt idx="5">
                  <c:v>Kérdőívek</c:v>
                </c:pt>
                <c:pt idx="7">
                  <c:v>Egyéb</c:v>
                </c:pt>
                <c:pt idx="8">
                  <c:v>Egyik sem</c:v>
                </c:pt>
              </c:strCache>
            </c:strRef>
          </c:cat>
          <c:val>
            <c:numRef>
              <c:f>Sheet1!$B$2:$B$10</c:f>
              <c:numCache>
                <c:formatCode>###0.000</c:formatCode>
                <c:ptCount val="9"/>
                <c:pt idx="0">
                  <c:v>75.1111111111111</c:v>
                </c:pt>
                <c:pt idx="1">
                  <c:v>59.55555555555555</c:v>
                </c:pt>
                <c:pt idx="2">
                  <c:v>51.111111111111107</c:v>
                </c:pt>
                <c:pt idx="3">
                  <c:v>41.777777777777779</c:v>
                </c:pt>
                <c:pt idx="4">
                  <c:v>28.444444444444443</c:v>
                </c:pt>
                <c:pt idx="5">
                  <c:v>27.111111111111114</c:v>
                </c:pt>
                <c:pt idx="7">
                  <c:v>3.1111111111111112</c:v>
                </c:pt>
                <c:pt idx="8">
                  <c:v>3.5555555555555554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E-41AB-B6F8-3C49C955E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05024"/>
        <c:axId val="142706560"/>
      </c:barChart>
      <c:catAx>
        <c:axId val="1427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6560"/>
        <c:crosses val="autoZero"/>
        <c:auto val="1"/>
        <c:lblAlgn val="ctr"/>
        <c:lblOffset val="100"/>
        <c:noMultiLvlLbl val="0"/>
      </c:catAx>
      <c:valAx>
        <c:axId val="142706560"/>
        <c:scaling>
          <c:orientation val="minMax"/>
        </c:scaling>
        <c:delete val="0"/>
        <c:axPos val="t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ABABA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502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3E-49E1-ACCF-1E0A0DDCA05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3E-49E1-ACCF-1E0A0DDCA05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E-49E1-ACCF-1E0A0DDCA0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AE0-4797-AB2D-61E7659157B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AE0-4797-AB2D-61E7659157B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E0-4797-AB2D-61E7659157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34-4F69-9750-34772261EB4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34-4F69-9750-34772261EB4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4-4F69-9750-34772261EB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8C-4E77-AB56-2F72ADF80B5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D8C-4E77-AB56-2F72ADF80B5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8C-4E77-AB56-2F72ADF80B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3DB-4216-971A-FF86C02BB03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3DB-4216-971A-FF86C02BB03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DB-4216-971A-FF86C02BB0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6FB-41FA-9086-A1B47F9990D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6FB-41FA-9086-A1B47F9990D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FB-41FA-9086-A1B47F9990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7C-428C-9737-58399878CEA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7C-428C-9737-58399878CEA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7C-428C-9737-58399878CE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7936135751E-4"/>
          <c:y val="8.9081499905028477E-2"/>
          <c:w val="0.68307307959934294"/>
          <c:h val="0.7027336488635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56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4-45D5-80B8-3D6EBCD470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Rádió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E8-4AE4-9F84-05031BD632A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E8-4AE4-9F84-05031BD63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Sheet1!$C$2:$C$5</c:f>
              <c:numCache>
                <c:formatCode>###0</c:formatCode>
                <c:ptCount val="4"/>
                <c:pt idx="0">
                  <c:v>18</c:v>
                </c:pt>
                <c:pt idx="1">
                  <c:v>14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4-45D5-80B8-3D6EBCD470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Nyomtatott sajtó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Sheet1!$D$2:$D$5</c:f>
              <c:numCache>
                <c:formatCode>###0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4-45D5-80B8-3D6EBCD470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Internet személyi számítógépen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Sheet1!$E$2:$E$5</c:f>
              <c:numCache>
                <c:formatCode>###0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64-45D5-80B8-3D6EBCD470A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Internet mobilon vagy egyéb eszközön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Sheet1!$F$2:$F$5</c:f>
              <c:numCache>
                <c:formatCode>###0</c:formatCode>
                <c:ptCount val="4"/>
                <c:pt idx="0">
                  <c:v>18</c:v>
                </c:pt>
                <c:pt idx="1">
                  <c:v>28</c:v>
                </c:pt>
                <c:pt idx="2">
                  <c:v>18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64-45D5-80B8-3D6EBCD470A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Egyiket sem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Sheet1!$G$2:$G$5</c:f>
              <c:numCache>
                <c:formatCode>###0</c:formatCode>
                <c:ptCount val="4"/>
                <c:pt idx="0">
                  <c:v>25</c:v>
                </c:pt>
                <c:pt idx="1">
                  <c:v>17</c:v>
                </c:pt>
                <c:pt idx="2">
                  <c:v>8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64-45D5-80B8-3D6EBCD470A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8B8B8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Sheet1!$H$2:$H$5</c:f>
              <c:numCache>
                <c:formatCode>###0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64-45D5-80B8-3D6EBCD47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96272"/>
        <c:axId val="717298240"/>
      </c:barChart>
      <c:catAx>
        <c:axId val="7172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7298240"/>
        <c:crosses val="autoZero"/>
        <c:auto val="1"/>
        <c:lblAlgn val="ctr"/>
        <c:lblOffset val="100"/>
        <c:noMultiLvlLbl val="0"/>
      </c:catAx>
      <c:valAx>
        <c:axId val="71729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7172962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90620340430011"/>
          <c:y val="2.3159165110686622E-2"/>
          <c:w val="0.28423727772937513"/>
          <c:h val="0.8854096856621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F25-4B8D-8DF5-392E1C0BD61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F25-4B8D-8DF5-392E1C0BD61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25-4B8D-8DF5-392E1C0BD6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8C6-43FE-BD81-7BF54C9B349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8C6-43FE-BD81-7BF54C9B349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C6-43FE-BD81-7BF54C9B3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07A-47AD-B4EA-933071346BB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07A-47AD-B4EA-933071346BB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7A-47AD-B4EA-933071346B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217-4C47-A6C6-EBA6897D346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217-4C47-A6C6-EBA6897D346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17-4C47-A6C6-EBA6897D34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3C3-469F-8EC2-74F9330A3E1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3C3-469F-8EC2-74F9330A3E1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3-469F-8EC2-74F9330A3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102-4FA5-A588-AC221BF2150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102-4FA5-A588-AC221BF2150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02-4FA5-A588-AC221BF21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25E-470C-B18D-8250CBEE1B8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25E-470C-B18D-8250CBEE1B8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5E-470C-B18D-8250CBEE1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157-46C0-AF8B-99535A59C1B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157-46C0-AF8B-99535A59C1B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57-46C0-AF8B-99535A59C1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9D-48B7-A74F-3C260B55BA8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9D-48B7-A74F-3C260B55BA8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9D-48B7-A74F-3C260B55BA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DC9-40AD-90DB-26711B0954D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DC9-40AD-90DB-26711B0954D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9-40AD-90DB-26711B0954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7936135751E-4"/>
          <c:y val="8.9081499905028477E-2"/>
          <c:w val="0.68307307959934294"/>
          <c:h val="0.7027336488635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21</c:v>
                </c:pt>
                <c:pt idx="1">
                  <c:v>34</c:v>
                </c:pt>
                <c:pt idx="2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7-4505-93AA-AC698F16D6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Rádió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77-4505-93AA-AC698F16D6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77-4505-93AA-AC698F16D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Sheet1!$C$2:$C$5</c:f>
              <c:numCache>
                <c:formatCode>###0</c:formatCode>
                <c:ptCount val="4"/>
                <c:pt idx="0">
                  <c:v>11.200000000000001</c:v>
                </c:pt>
                <c:pt idx="1">
                  <c:v>8.7999999999999989</c:v>
                </c:pt>
                <c:pt idx="2">
                  <c:v>5.6000000000000005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77-4505-93AA-AC698F16D6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Nyomtatott sajtó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77-4505-93AA-AC698F16D6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77-4505-93AA-AC698F16D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Sheet1!$D$2:$D$5</c:f>
              <c:numCache>
                <c:formatCode>###0</c:formatCode>
                <c:ptCount val="4"/>
                <c:pt idx="0">
                  <c:v>10.6</c:v>
                </c:pt>
                <c:pt idx="1">
                  <c:v>2.6</c:v>
                </c:pt>
                <c:pt idx="2">
                  <c:v>1.7999999999999998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77-4505-93AA-AC698F16D6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Internet személyi számítógépen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Sheet1!$E$2:$E$5</c:f>
              <c:numCache>
                <c:formatCode>###0</c:formatCode>
                <c:ptCount val="4"/>
                <c:pt idx="0">
                  <c:v>20.599999999999998</c:v>
                </c:pt>
                <c:pt idx="1">
                  <c:v>21.2</c:v>
                </c:pt>
                <c:pt idx="2">
                  <c:v>20.200000000000003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77-4505-93AA-AC698F16D69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Internet mobilon vagy egyéb eszközön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Sheet1!$F$2:$F$5</c:f>
              <c:numCache>
                <c:formatCode>###0</c:formatCode>
                <c:ptCount val="4"/>
                <c:pt idx="0">
                  <c:v>9</c:v>
                </c:pt>
                <c:pt idx="1">
                  <c:v>9.8000000000000007</c:v>
                </c:pt>
                <c:pt idx="2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77-4505-93AA-AC698F16D69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Egyiket sem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Sheet1!$G$2:$G$5</c:f>
              <c:numCache>
                <c:formatCode>###0</c:formatCode>
                <c:ptCount val="4"/>
                <c:pt idx="0">
                  <c:v>23.599999999999998</c:v>
                </c:pt>
                <c:pt idx="1">
                  <c:v>19.2</c:v>
                </c:pt>
                <c:pt idx="2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77-4505-93AA-AC698F16D69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8B8B8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Hétköznap reggel</c:v>
                </c:pt>
                <c:pt idx="1">
                  <c:v>Hétköznap napközben</c:v>
                </c:pt>
                <c:pt idx="2">
                  <c:v>Hétköznap kora este</c:v>
                </c:pt>
                <c:pt idx="3">
                  <c:v>Hétköznap késő este</c:v>
                </c:pt>
              </c:strCache>
            </c:strRef>
          </c:cat>
          <c:val>
            <c:numRef>
              <c:f>Sheet1!$H$2:$H$5</c:f>
              <c:numCache>
                <c:formatCode>###0</c:formatCode>
                <c:ptCount val="4"/>
                <c:pt idx="0">
                  <c:v>3.5999999999999996</c:v>
                </c:pt>
                <c:pt idx="1">
                  <c:v>3.8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77-4505-93AA-AC698F16D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96272"/>
        <c:axId val="717298240"/>
      </c:barChart>
      <c:catAx>
        <c:axId val="7172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7298240"/>
        <c:crosses val="autoZero"/>
        <c:auto val="1"/>
        <c:lblAlgn val="ctr"/>
        <c:lblOffset val="100"/>
        <c:noMultiLvlLbl val="0"/>
      </c:catAx>
      <c:valAx>
        <c:axId val="71729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7172962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24-4AF6-BEBB-DD025A2ACB7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24-4AF6-BEBB-DD025A2ACB7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24-4AF6-BEBB-DD025A2ACB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C27-4A5C-A7F0-817D0CB7F64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C27-4A5C-A7F0-817D0CB7F64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7-4A5C-A7F0-817D0CB7F6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787-4E18-8BE6-8571CC82154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787-4E18-8BE6-8571CC82154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87-4E18-8BE6-8571CC8215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6DD-4A9F-A468-47B532F00A9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6DD-4A9F-A468-47B532F00A9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DD-4A9F-A468-47B532F00A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6B3-4F2E-96BD-66DE5EF0936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6B3-4F2E-96BD-66DE5EF0936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B3-4F2E-96BD-66DE5EF093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119-4B3C-9071-C2CA3EC197B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119-4B3C-9071-C2CA3EC197B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19-4B3C-9071-C2CA3EC197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FF0-42CF-BB1C-E108CCA2A84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FF0-42CF-BB1C-E108CCA2A84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F0-42CF-BB1C-E108CCA2A8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48725184278241"/>
          <c:y val="0.19067364264719644"/>
          <c:w val="0.30025365032599355"/>
          <c:h val="0.774183153198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Színház</c:v>
                </c:pt>
                <c:pt idx="1">
                  <c:v>Könnyű zenei koncertek</c:v>
                </c:pt>
                <c:pt idx="2">
                  <c:v>Gasztronómiai fesztivál</c:v>
                </c:pt>
                <c:pt idx="3">
                  <c:v>Filmvetítés</c:v>
                </c:pt>
                <c:pt idx="4">
                  <c:v>Kiállítás</c:v>
                </c:pt>
                <c:pt idx="5">
                  <c:v>Sport napok</c:v>
                </c:pt>
                <c:pt idx="6">
                  <c:v>Vásár</c:v>
                </c:pt>
                <c:pt idx="7">
                  <c:v>Borfesztivál</c:v>
                </c:pt>
                <c:pt idx="8">
                  <c:v>Komoly zenei koncertek</c:v>
                </c:pt>
                <c:pt idx="9">
                  <c:v>Gyermek programok</c:v>
                </c:pt>
                <c:pt idx="10">
                  <c:v>Szervezett kirándulás</c:v>
                </c:pt>
                <c:pt idx="11">
                  <c:v>Táncház</c:v>
                </c:pt>
                <c:pt idx="13">
                  <c:v>Egyéb</c:v>
                </c:pt>
                <c:pt idx="14">
                  <c:v>Egyik sem</c:v>
                </c:pt>
              </c:strCache>
            </c:strRef>
          </c:cat>
          <c:val>
            <c:numRef>
              <c:f>Sheet1!$B$2:$B$16</c:f>
              <c:numCache>
                <c:formatCode>###0.000</c:formatCode>
                <c:ptCount val="15"/>
                <c:pt idx="0">
                  <c:v>49.8</c:v>
                </c:pt>
                <c:pt idx="1">
                  <c:v>46.6</c:v>
                </c:pt>
                <c:pt idx="2">
                  <c:v>37.200000000000003</c:v>
                </c:pt>
                <c:pt idx="3">
                  <c:v>36.6</c:v>
                </c:pt>
                <c:pt idx="4">
                  <c:v>35.4</c:v>
                </c:pt>
                <c:pt idx="5">
                  <c:v>33.6</c:v>
                </c:pt>
                <c:pt idx="6">
                  <c:v>32.800000000000004</c:v>
                </c:pt>
                <c:pt idx="7">
                  <c:v>31.6</c:v>
                </c:pt>
                <c:pt idx="8">
                  <c:v>26.200000000000003</c:v>
                </c:pt>
                <c:pt idx="9">
                  <c:v>25</c:v>
                </c:pt>
                <c:pt idx="10">
                  <c:v>24</c:v>
                </c:pt>
                <c:pt idx="11">
                  <c:v>15.4</c:v>
                </c:pt>
                <c:pt idx="13">
                  <c:v>1.2</c:v>
                </c:pt>
                <c:pt idx="1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2-4803-ABD8-19659EEAE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05024"/>
        <c:axId val="142706560"/>
      </c:barChart>
      <c:catAx>
        <c:axId val="1427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6560"/>
        <c:crosses val="autoZero"/>
        <c:auto val="1"/>
        <c:lblAlgn val="ctr"/>
        <c:lblOffset val="100"/>
        <c:noMultiLvlLbl val="0"/>
      </c:catAx>
      <c:valAx>
        <c:axId val="142706560"/>
        <c:scaling>
          <c:orientation val="minMax"/>
          <c:max val="50"/>
        </c:scaling>
        <c:delete val="0"/>
        <c:axPos val="t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ABABA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502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48725184278241"/>
          <c:y val="0.19067364264719644"/>
          <c:w val="0.30025365032599355"/>
          <c:h val="0.774183153198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Színház</c:v>
                </c:pt>
                <c:pt idx="1">
                  <c:v>Könnyű zenei koncertek</c:v>
                </c:pt>
                <c:pt idx="2">
                  <c:v>Gasztronómiai fesztivál</c:v>
                </c:pt>
                <c:pt idx="3">
                  <c:v>Filmvetítés</c:v>
                </c:pt>
                <c:pt idx="4">
                  <c:v>Kiállítás</c:v>
                </c:pt>
                <c:pt idx="5">
                  <c:v>Sport napok</c:v>
                </c:pt>
                <c:pt idx="6">
                  <c:v>Vásár</c:v>
                </c:pt>
                <c:pt idx="7">
                  <c:v>Borfesztivál</c:v>
                </c:pt>
                <c:pt idx="8">
                  <c:v>Komoly zenei koncertek</c:v>
                </c:pt>
                <c:pt idx="9">
                  <c:v>Gyermek programok</c:v>
                </c:pt>
                <c:pt idx="10">
                  <c:v>Szervezett kirándulás</c:v>
                </c:pt>
                <c:pt idx="11">
                  <c:v>Táncház</c:v>
                </c:pt>
                <c:pt idx="13">
                  <c:v>Egyéb</c:v>
                </c:pt>
                <c:pt idx="14">
                  <c:v>Egyik sem</c:v>
                </c:pt>
              </c:strCache>
            </c:strRef>
          </c:cat>
          <c:val>
            <c:numRef>
              <c:f>Sheet1!$B$2:$B$16</c:f>
              <c:numCache>
                <c:formatCode>###0.000</c:formatCode>
                <c:ptCount val="15"/>
                <c:pt idx="0">
                  <c:v>49.8</c:v>
                </c:pt>
                <c:pt idx="1">
                  <c:v>46.6</c:v>
                </c:pt>
                <c:pt idx="2">
                  <c:v>37.200000000000003</c:v>
                </c:pt>
                <c:pt idx="3">
                  <c:v>36.6</c:v>
                </c:pt>
                <c:pt idx="4">
                  <c:v>35.4</c:v>
                </c:pt>
                <c:pt idx="5">
                  <c:v>33.6</c:v>
                </c:pt>
                <c:pt idx="6">
                  <c:v>32.800000000000004</c:v>
                </c:pt>
                <c:pt idx="7">
                  <c:v>31.6</c:v>
                </c:pt>
                <c:pt idx="8">
                  <c:v>26.200000000000003</c:v>
                </c:pt>
                <c:pt idx="9">
                  <c:v>25</c:v>
                </c:pt>
                <c:pt idx="10">
                  <c:v>24</c:v>
                </c:pt>
                <c:pt idx="11">
                  <c:v>15.4</c:v>
                </c:pt>
                <c:pt idx="13">
                  <c:v>1.2</c:v>
                </c:pt>
                <c:pt idx="1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2-4803-ABD8-19659EEAEF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Színház</c:v>
                </c:pt>
                <c:pt idx="1">
                  <c:v>Könnyű zenei koncertek</c:v>
                </c:pt>
                <c:pt idx="2">
                  <c:v>Gasztronómiai fesztivál</c:v>
                </c:pt>
                <c:pt idx="3">
                  <c:v>Filmvetítés</c:v>
                </c:pt>
                <c:pt idx="4">
                  <c:v>Kiállítás</c:v>
                </c:pt>
                <c:pt idx="5">
                  <c:v>Sport napok</c:v>
                </c:pt>
                <c:pt idx="6">
                  <c:v>Vásár</c:v>
                </c:pt>
                <c:pt idx="7">
                  <c:v>Borfesztivál</c:v>
                </c:pt>
                <c:pt idx="8">
                  <c:v>Komoly zenei koncertek</c:v>
                </c:pt>
                <c:pt idx="9">
                  <c:v>Gyermek programok</c:v>
                </c:pt>
                <c:pt idx="10">
                  <c:v>Szervezett kirándulás</c:v>
                </c:pt>
                <c:pt idx="11">
                  <c:v>Táncház</c:v>
                </c:pt>
                <c:pt idx="13">
                  <c:v>Egyéb</c:v>
                </c:pt>
                <c:pt idx="14">
                  <c:v>Egyik sem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36.623711273195823</c:v>
                </c:pt>
                <c:pt idx="1">
                  <c:v>50.036610051254065</c:v>
                </c:pt>
                <c:pt idx="2">
                  <c:v>37.408072371301358</c:v>
                </c:pt>
                <c:pt idx="3">
                  <c:v>28.510979915371912</c:v>
                </c:pt>
                <c:pt idx="4">
                  <c:v>32.039384855138827</c:v>
                </c:pt>
                <c:pt idx="5">
                  <c:v>31.201963682749192</c:v>
                </c:pt>
                <c:pt idx="6">
                  <c:v>41.236797731516859</c:v>
                </c:pt>
                <c:pt idx="7">
                  <c:v>34.62112846957988</c:v>
                </c:pt>
                <c:pt idx="8">
                  <c:v>14.69516057322482</c:v>
                </c:pt>
                <c:pt idx="9">
                  <c:v>16.134582588415636</c:v>
                </c:pt>
                <c:pt idx="10">
                  <c:v>39.286295000813041</c:v>
                </c:pt>
                <c:pt idx="11">
                  <c:v>20.50924871294821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D-4251-975F-D92BBB5D5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2705024"/>
        <c:axId val="142706560"/>
      </c:barChart>
      <c:catAx>
        <c:axId val="1427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6560"/>
        <c:crosses val="autoZero"/>
        <c:auto val="1"/>
        <c:lblAlgn val="ctr"/>
        <c:lblOffset val="100"/>
        <c:noMultiLvlLbl val="0"/>
      </c:catAx>
      <c:valAx>
        <c:axId val="142706560"/>
        <c:scaling>
          <c:orientation val="minMax"/>
          <c:max val="50"/>
        </c:scaling>
        <c:delete val="0"/>
        <c:axPos val="t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ABABA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502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48725184278241"/>
          <c:y val="0.19067364264719644"/>
          <c:w val="0.30025365032599355"/>
          <c:h val="0.774183153198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Pop</c:v>
                </c:pt>
                <c:pt idx="1">
                  <c:v>Komolyzene</c:v>
                </c:pt>
                <c:pt idx="2">
                  <c:v>Rock</c:v>
                </c:pt>
                <c:pt idx="3">
                  <c:v>Latin</c:v>
                </c:pt>
                <c:pt idx="4">
                  <c:v>Népzene</c:v>
                </c:pt>
                <c:pt idx="5">
                  <c:v>Disco/techno</c:v>
                </c:pt>
                <c:pt idx="6">
                  <c:v>Jazz</c:v>
                </c:pt>
                <c:pt idx="7">
                  <c:v>Hip-hop</c:v>
                </c:pt>
                <c:pt idx="8">
                  <c:v>Alternatív</c:v>
                </c:pt>
                <c:pt idx="9">
                  <c:v>Punk</c:v>
                </c:pt>
                <c:pt idx="11">
                  <c:v>Egyéb</c:v>
                </c:pt>
                <c:pt idx="12">
                  <c:v>Egyik sem</c:v>
                </c:pt>
              </c:strCache>
            </c:strRef>
          </c:cat>
          <c:val>
            <c:numRef>
              <c:f>Sheet1!$B$2:$B$14</c:f>
              <c:numCache>
                <c:formatCode>###0.000</c:formatCode>
                <c:ptCount val="13"/>
                <c:pt idx="0">
                  <c:v>39.6</c:v>
                </c:pt>
                <c:pt idx="1">
                  <c:v>35.199999999999996</c:v>
                </c:pt>
                <c:pt idx="2">
                  <c:v>33</c:v>
                </c:pt>
                <c:pt idx="3">
                  <c:v>33</c:v>
                </c:pt>
                <c:pt idx="4">
                  <c:v>31.8</c:v>
                </c:pt>
                <c:pt idx="5">
                  <c:v>22</c:v>
                </c:pt>
                <c:pt idx="6">
                  <c:v>21.6</c:v>
                </c:pt>
                <c:pt idx="7">
                  <c:v>14.2</c:v>
                </c:pt>
                <c:pt idx="8">
                  <c:v>10.6</c:v>
                </c:pt>
                <c:pt idx="9">
                  <c:v>6.6000000000000005</c:v>
                </c:pt>
                <c:pt idx="11">
                  <c:v>8.2000000000000011</c:v>
                </c:pt>
                <c:pt idx="1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D-44CC-8FBE-AD247A299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05024"/>
        <c:axId val="142706560"/>
      </c:barChart>
      <c:catAx>
        <c:axId val="1427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6560"/>
        <c:crosses val="autoZero"/>
        <c:auto val="1"/>
        <c:lblAlgn val="ctr"/>
        <c:lblOffset val="100"/>
        <c:noMultiLvlLbl val="0"/>
      </c:catAx>
      <c:valAx>
        <c:axId val="142706560"/>
        <c:scaling>
          <c:orientation val="minMax"/>
        </c:scaling>
        <c:delete val="0"/>
        <c:axPos val="t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ABABA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502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71B-462F-AEC9-41ED2C11E22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71B-462F-AEC9-41ED2C11E22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1B-462F-AEC9-41ED2C11E2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6299855571602"/>
          <c:y val="7.268240036821305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50C-409E-B6D0-47A5F65FFF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50C-409E-B6D0-47A5F65FFFAC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50C-409E-B6D0-47A5F65FFFAC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50C-409E-B6D0-47A5F65FFFAC}"/>
              </c:ext>
            </c:extLst>
          </c:dPt>
          <c:dPt>
            <c:idx val="4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50C-409E-B6D0-47A5F65FFFAC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Nincs</c:v>
                </c:pt>
                <c:pt idx="1">
                  <c:v>Van</c:v>
                </c:pt>
                <c:pt idx="2">
                  <c:v>NT/NV</c:v>
                </c:pt>
              </c:strCache>
            </c:strRef>
          </c:cat>
          <c:val>
            <c:numRef>
              <c:f>Sheet1!$B$2:$B$4</c:f>
              <c:numCache>
                <c:formatCode>###0.000</c:formatCode>
                <c:ptCount val="3"/>
                <c:pt idx="0">
                  <c:v>83.2</c:v>
                </c:pt>
                <c:pt idx="1">
                  <c:v>16.2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0C-409E-B6D0-47A5F65FFF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48725184278241"/>
          <c:y val="0.19067364264719644"/>
          <c:w val="0.30025365032599355"/>
          <c:h val="0.774183153198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Minél jobban fejlődjenek a gyerekek</c:v>
                </c:pt>
                <c:pt idx="1">
                  <c:v>Szimpatikus legyen az osztályfőnök</c:v>
                </c:pt>
                <c:pt idx="2">
                  <c:v>Közel legyen a lakhelyünkhöz</c:v>
                </c:pt>
                <c:pt idx="3">
                  <c:v>Milyen sportolási lehetőségek vannak</c:v>
                </c:pt>
                <c:pt idx="4">
                  <c:v>Milyen szakkörök, tanórán kívüli foglalkozások vannak</c:v>
                </c:pt>
                <c:pt idx="5">
                  <c:v>Minél kevesebbet terheljék a gyerekeket elsőben</c:v>
                </c:pt>
                <c:pt idx="6">
                  <c:v>Milyen specializációk/tagozatok indulnak</c:v>
                </c:pt>
                <c:pt idx="7">
                  <c:v>Az osztályok nemzetiségi összetétele</c:v>
                </c:pt>
                <c:pt idx="9">
                  <c:v>Egyéb</c:v>
                </c:pt>
                <c:pt idx="10">
                  <c:v>Egyik sem</c:v>
                </c:pt>
              </c:strCache>
            </c:strRef>
          </c:cat>
          <c:val>
            <c:numRef>
              <c:f>Sheet1!$B$2:$B$12</c:f>
              <c:numCache>
                <c:formatCode>###0.000</c:formatCode>
                <c:ptCount val="11"/>
                <c:pt idx="0">
                  <c:v>64.197530864197532</c:v>
                </c:pt>
                <c:pt idx="1">
                  <c:v>59.259259259259252</c:v>
                </c:pt>
                <c:pt idx="2">
                  <c:v>49.382716049382715</c:v>
                </c:pt>
                <c:pt idx="3">
                  <c:v>49.382716049382715</c:v>
                </c:pt>
                <c:pt idx="4">
                  <c:v>41.975308641975303</c:v>
                </c:pt>
                <c:pt idx="5">
                  <c:v>40.74074074074074</c:v>
                </c:pt>
                <c:pt idx="6">
                  <c:v>30.864197530864196</c:v>
                </c:pt>
                <c:pt idx="7">
                  <c:v>16.049382716049383</c:v>
                </c:pt>
                <c:pt idx="9">
                  <c:v>4.9382716049382713</c:v>
                </c:pt>
                <c:pt idx="10">
                  <c:v>2.4691358024691357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0-4545-8B5F-E8DD8FDF6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05024"/>
        <c:axId val="142706560"/>
      </c:barChart>
      <c:catAx>
        <c:axId val="1427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6560"/>
        <c:crosses val="autoZero"/>
        <c:auto val="1"/>
        <c:lblAlgn val="ctr"/>
        <c:lblOffset val="100"/>
        <c:noMultiLvlLbl val="0"/>
      </c:catAx>
      <c:valAx>
        <c:axId val="142706560"/>
        <c:scaling>
          <c:orientation val="minMax"/>
          <c:max val="100"/>
        </c:scaling>
        <c:delete val="0"/>
        <c:axPos val="t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ABABA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502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5A1-47F3-9344-89A55CC8C8C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5A1-47F3-9344-89A55CC8C8C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A1-47F3-9344-89A55CC8C8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4B5-4589-980F-05E9FFAA2E8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4B5-4589-980F-05E9FFAA2E8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B5-4589-980F-05E9FFAA2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8B2-4103-B9BD-DEE595C9B7B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8B2-4103-B9BD-DEE595C9B7B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2-4103-B9BD-DEE595C9B7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303579815989898"/>
          <c:y val="3.4925759635272065E-2"/>
          <c:w val="0.42649929545684789"/>
          <c:h val="0.93014848072945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B0-4D73-A5E9-FB8A198816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05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Beosztással jól kijönnek</c:v>
                </c:pt>
                <c:pt idx="1">
                  <c:v>Éppen, hogy kijönnek a havi jövedelmükből</c:v>
                </c:pt>
                <c:pt idx="2">
                  <c:v>Gondok nélkül élnek</c:v>
                </c:pt>
                <c:pt idx="3">
                  <c:v>Hónapról-hónapra anyagi gondjaik vannak</c:v>
                </c:pt>
                <c:pt idx="4">
                  <c:v>Nélkülözések között élnek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55.600000000000009</c:v>
                </c:pt>
                <c:pt idx="1">
                  <c:v>23</c:v>
                </c:pt>
                <c:pt idx="2">
                  <c:v>13.600000000000001</c:v>
                </c:pt>
                <c:pt idx="3">
                  <c:v>4.5999999999999996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0-4D73-A5E9-FB8A19881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116694560"/>
        <c:axId val="116696200"/>
      </c:barChart>
      <c:catAx>
        <c:axId val="116694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8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6696200"/>
        <c:crosses val="autoZero"/>
        <c:auto val="1"/>
        <c:lblAlgn val="ctr"/>
        <c:lblOffset val="100"/>
        <c:noMultiLvlLbl val="0"/>
      </c:catAx>
      <c:valAx>
        <c:axId val="116696200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1669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360-4C29-A87F-EB4B723BFBE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360-4C29-A87F-EB4B723BFBE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60-4C29-A87F-EB4B723BF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69-4E01-A70E-5D62D942AE2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69-4E01-A70E-5D62D942AE2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69-4E01-A70E-5D62D942AE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948-4769-BAE1-3FF03541090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948-4769-BAE1-3FF03541090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8-4769-BAE1-3FF0354109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FFF-40D9-B1D0-B684C96A3F4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FFF-40D9-B1D0-B684C96A3F4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F-40D9-B1D0-B684C96A3F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B17-49BB-B5A1-20A45E8350C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B17-49BB-B5A1-20A45E8350C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17-49BB-B5A1-20A45E8350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8EF-4B2A-9FB0-97888ECE38B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8EF-4B2A-9FB0-97888ECE38B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EF-4B2A-9FB0-97888ECE38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15-29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Előfordult már velem, hogy interneten olvasott tanács alapján cselekedtem</c:v>
                </c:pt>
                <c:pt idx="7">
                  <c:v>Érdekel a politika</c:v>
                </c:pt>
                <c:pt idx="8">
                  <c:v>Gyakran részt veszek Oroszlány város programjain</c:v>
                </c:pt>
                <c:pt idx="9">
                  <c:v>Előfordult már velem, hogy nyomtatott sajtóban olvasott tanács alapján cselekedtem </c:v>
                </c:pt>
              </c:strCache>
            </c:strRef>
          </c:cat>
          <c:val>
            <c:numRef>
              <c:f>Sheet1!$B$2:$B$11</c:f>
              <c:numCache>
                <c:formatCode>###0.000</c:formatCode>
                <c:ptCount val="10"/>
                <c:pt idx="0">
                  <c:v>50</c:v>
                </c:pt>
                <c:pt idx="1">
                  <c:v>48.18181818181818</c:v>
                </c:pt>
                <c:pt idx="2">
                  <c:v>54.54545454545454</c:v>
                </c:pt>
                <c:pt idx="3">
                  <c:v>41.818181818181813</c:v>
                </c:pt>
                <c:pt idx="4">
                  <c:v>82.727272727272734</c:v>
                </c:pt>
                <c:pt idx="5">
                  <c:v>84.545454545454547</c:v>
                </c:pt>
                <c:pt idx="6">
                  <c:v>55.454545454545453</c:v>
                </c:pt>
                <c:pt idx="7">
                  <c:v>27.27272727272727</c:v>
                </c:pt>
                <c:pt idx="8">
                  <c:v>23.636363636363637</c:v>
                </c:pt>
                <c:pt idx="9">
                  <c:v>24.545454545454547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4-4EB4-ABD2-DFC1624F4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30-49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Előfordult már velem, hogy interneten olvasott tanács alapján cselekedtem</c:v>
                </c:pt>
                <c:pt idx="7">
                  <c:v>Érdekel a politika</c:v>
                </c:pt>
                <c:pt idx="8">
                  <c:v>Gyakran részt veszek Oroszlány város programjain</c:v>
                </c:pt>
                <c:pt idx="9">
                  <c:v>Előfordult már velem, hogy nyomtatott sajtóban olvasott tanács alapján cselekedtem </c:v>
                </c:pt>
              </c:strCache>
            </c:strRef>
          </c:cat>
          <c:val>
            <c:numRef>
              <c:f>Sheet1!$C$2:$C$11</c:f>
              <c:numCache>
                <c:formatCode>###0.000</c:formatCode>
                <c:ptCount val="10"/>
                <c:pt idx="0">
                  <c:v>72.514619883040936</c:v>
                </c:pt>
                <c:pt idx="1">
                  <c:v>66.666666666666657</c:v>
                </c:pt>
                <c:pt idx="2">
                  <c:v>67.058823529411754</c:v>
                </c:pt>
                <c:pt idx="3">
                  <c:v>55.555555555555557</c:v>
                </c:pt>
                <c:pt idx="4">
                  <c:v>73.099415204678365</c:v>
                </c:pt>
                <c:pt idx="5">
                  <c:v>68.421052631578945</c:v>
                </c:pt>
                <c:pt idx="6">
                  <c:v>53.846153846153847</c:v>
                </c:pt>
                <c:pt idx="7">
                  <c:v>34.705882352941174</c:v>
                </c:pt>
                <c:pt idx="8">
                  <c:v>41.764705882352942</c:v>
                </c:pt>
                <c:pt idx="9">
                  <c:v>34.911242603550299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4-4EB4-ABD2-DFC1624F45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50+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Előfordult már velem, hogy interneten olvasott tanács alapján cselekedtem</c:v>
                </c:pt>
                <c:pt idx="7">
                  <c:v>Érdekel a politika</c:v>
                </c:pt>
                <c:pt idx="8">
                  <c:v>Gyakran részt veszek Oroszlány város programjain</c:v>
                </c:pt>
                <c:pt idx="9">
                  <c:v>Előfordult már velem, hogy nyomtatott sajtóban olvasott tanács alapján cselekedtem </c:v>
                </c:pt>
              </c:strCache>
            </c:strRef>
          </c:cat>
          <c:val>
            <c:numRef>
              <c:f>Sheet1!$D$2:$D$11</c:f>
              <c:numCache>
                <c:formatCode>###0.000</c:formatCode>
                <c:ptCount val="10"/>
                <c:pt idx="0">
                  <c:v>84.722222222222214</c:v>
                </c:pt>
                <c:pt idx="1">
                  <c:v>81.481481481481481</c:v>
                </c:pt>
                <c:pt idx="2">
                  <c:v>72.558139534883722</c:v>
                </c:pt>
                <c:pt idx="3">
                  <c:v>74.418604651162795</c:v>
                </c:pt>
                <c:pt idx="4">
                  <c:v>36.96682464454976</c:v>
                </c:pt>
                <c:pt idx="5">
                  <c:v>38.679245283018872</c:v>
                </c:pt>
                <c:pt idx="6">
                  <c:v>38.755980861244019</c:v>
                </c:pt>
                <c:pt idx="7">
                  <c:v>51.627906976744185</c:v>
                </c:pt>
                <c:pt idx="8">
                  <c:v>32.093023255813954</c:v>
                </c:pt>
                <c:pt idx="9">
                  <c:v>35.714285714285715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54-4EB4-ABD2-DFC1624F4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699704"/>
        <c:axId val="664702000"/>
      </c:radarChart>
      <c:catAx>
        <c:axId val="66469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702000"/>
        <c:crosses val="autoZero"/>
        <c:auto val="1"/>
        <c:lblAlgn val="ctr"/>
        <c:lblOffset val="100"/>
        <c:noMultiLvlLbl val="0"/>
      </c:catAx>
      <c:valAx>
        <c:axId val="66470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69970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90354330708661"/>
          <c:y val="8.2762120974896922E-2"/>
          <c:w val="0.32002608267716537"/>
          <c:h val="3.0210383858267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Tulajdonos/vállalkozó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Előfordult már velem, hogy interneten olvasott tanács alapján cselekedtem</c:v>
                </c:pt>
                <c:pt idx="7">
                  <c:v>Érdekel a politika</c:v>
                </c:pt>
                <c:pt idx="8">
                  <c:v>Gyakran részt veszek Oroszlány város programjain</c:v>
                </c:pt>
                <c:pt idx="9">
                  <c:v>Előfordult már velem, hogy nyomtatott sajtóban olvasott tanács alapján cselekedtem</c:v>
                </c:pt>
              </c:strCache>
            </c:strRef>
          </c:cat>
          <c:val>
            <c:numRef>
              <c:f>Sheet1!$B$2:$B$11</c:f>
              <c:numCache>
                <c:formatCode>###0</c:formatCode>
                <c:ptCount val="10"/>
                <c:pt idx="0">
                  <c:v>69.696969696969703</c:v>
                </c:pt>
                <c:pt idx="1">
                  <c:v>81.818181818181827</c:v>
                </c:pt>
                <c:pt idx="2">
                  <c:v>72.727272727272734</c:v>
                </c:pt>
                <c:pt idx="3">
                  <c:v>65.625</c:v>
                </c:pt>
                <c:pt idx="4">
                  <c:v>81.818181818181827</c:v>
                </c:pt>
                <c:pt idx="5">
                  <c:v>81.818181818181827</c:v>
                </c:pt>
                <c:pt idx="6">
                  <c:v>57.575757575757578</c:v>
                </c:pt>
                <c:pt idx="7">
                  <c:v>45.454545454545453</c:v>
                </c:pt>
                <c:pt idx="8">
                  <c:v>36.363636363636367</c:v>
                </c:pt>
                <c:pt idx="9">
                  <c:v>25.806451612903224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4-4EB4-ABD2-DFC1624F4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Alkalmazott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Előfordult már velem, hogy interneten olvasott tanács alapján cselekedtem</c:v>
                </c:pt>
                <c:pt idx="7">
                  <c:v>Érdekel a politika</c:v>
                </c:pt>
                <c:pt idx="8">
                  <c:v>Gyakran részt veszek Oroszlány város programjain</c:v>
                </c:pt>
                <c:pt idx="9">
                  <c:v>Előfordult már velem, hogy nyomtatott sajtóban olvasott tanács alapján cselekedtem</c:v>
                </c:pt>
              </c:strCache>
            </c:strRef>
          </c:cat>
          <c:val>
            <c:numRef>
              <c:f>Sheet1!$C$2:$C$11</c:f>
              <c:numCache>
                <c:formatCode>###0</c:formatCode>
                <c:ptCount val="10"/>
                <c:pt idx="0">
                  <c:v>66.808510638297875</c:v>
                </c:pt>
                <c:pt idx="1">
                  <c:v>57.446808510638306</c:v>
                </c:pt>
                <c:pt idx="2">
                  <c:v>62.820512820512818</c:v>
                </c:pt>
                <c:pt idx="3">
                  <c:v>49.787234042553195</c:v>
                </c:pt>
                <c:pt idx="4">
                  <c:v>70.815450643776828</c:v>
                </c:pt>
                <c:pt idx="5">
                  <c:v>69.230769230769226</c:v>
                </c:pt>
                <c:pt idx="6">
                  <c:v>53.448275862068961</c:v>
                </c:pt>
                <c:pt idx="7">
                  <c:v>32.051282051282051</c:v>
                </c:pt>
                <c:pt idx="8">
                  <c:v>34.615384615384613</c:v>
                </c:pt>
                <c:pt idx="9">
                  <c:v>31.196581196581196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4-4EB4-ABD2-DFC1624F45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Munkanélküli, nyugdíjas, háztartásbeli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Előfordult már velem, hogy interneten olvasott tanács alapján cselekedtem</c:v>
                </c:pt>
                <c:pt idx="7">
                  <c:v>Érdekel a politika</c:v>
                </c:pt>
                <c:pt idx="8">
                  <c:v>Gyakran részt veszek Oroszlány város programjain</c:v>
                </c:pt>
                <c:pt idx="9">
                  <c:v>Előfordult már velem, hogy nyomtatott sajtóban olvasott tanács alapján cselekedtem</c:v>
                </c:pt>
              </c:strCache>
            </c:strRef>
          </c:cat>
          <c:val>
            <c:numRef>
              <c:f>Sheet1!$D$2:$D$11</c:f>
              <c:numCache>
                <c:formatCode>###0</c:formatCode>
                <c:ptCount val="10"/>
                <c:pt idx="0">
                  <c:v>82.608695652173907</c:v>
                </c:pt>
                <c:pt idx="1">
                  <c:v>81.159420289855078</c:v>
                </c:pt>
                <c:pt idx="2">
                  <c:v>71.844660194174764</c:v>
                </c:pt>
                <c:pt idx="3">
                  <c:v>74.39613526570048</c:v>
                </c:pt>
                <c:pt idx="4">
                  <c:v>40.196078431372548</c:v>
                </c:pt>
                <c:pt idx="5">
                  <c:v>39.215686274509807</c:v>
                </c:pt>
                <c:pt idx="6">
                  <c:v>36.815920398009951</c:v>
                </c:pt>
                <c:pt idx="7">
                  <c:v>51.456310679611647</c:v>
                </c:pt>
                <c:pt idx="8">
                  <c:v>31.55339805825243</c:v>
                </c:pt>
                <c:pt idx="9">
                  <c:v>36.138613861386141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54-4EB4-ABD2-DFC1624F45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Tanuló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Előfordult már velem, hogy interneten olvasott tanács alapján cselekedtem</c:v>
                </c:pt>
                <c:pt idx="7">
                  <c:v>Érdekel a politika</c:v>
                </c:pt>
                <c:pt idx="8">
                  <c:v>Gyakran részt veszek Oroszlány város programjain</c:v>
                </c:pt>
                <c:pt idx="9">
                  <c:v>Előfordult már velem, hogy nyomtatott sajtóban olvasott tanács alapján cselekedtem</c:v>
                </c:pt>
              </c:strCache>
            </c:strRef>
          </c:cat>
          <c:val>
            <c:numRef>
              <c:f>Sheet1!$E$2:$E$11</c:f>
              <c:numCache>
                <c:formatCode>###0</c:formatCode>
                <c:ptCount val="10"/>
                <c:pt idx="0">
                  <c:v>27.777777777777779</c:v>
                </c:pt>
                <c:pt idx="1">
                  <c:v>44.444444444444443</c:v>
                </c:pt>
                <c:pt idx="2">
                  <c:v>38.888888888888893</c:v>
                </c:pt>
                <c:pt idx="3">
                  <c:v>27.777777777777779</c:v>
                </c:pt>
                <c:pt idx="4">
                  <c:v>83.333333333333343</c:v>
                </c:pt>
                <c:pt idx="5">
                  <c:v>100</c:v>
                </c:pt>
                <c:pt idx="6">
                  <c:v>72.222222222222214</c:v>
                </c:pt>
                <c:pt idx="7">
                  <c:v>16.666666666666664</c:v>
                </c:pt>
                <c:pt idx="8">
                  <c:v>22.222222222222221</c:v>
                </c:pt>
                <c:pt idx="9">
                  <c:v>22.222222222222221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B-4FAF-97AB-6ACB7C2C6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699704"/>
        <c:axId val="664702000"/>
      </c:radarChart>
      <c:catAx>
        <c:axId val="66469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702000"/>
        <c:crosses val="autoZero"/>
        <c:auto val="1"/>
        <c:lblAlgn val="ctr"/>
        <c:lblOffset val="100"/>
        <c:noMultiLvlLbl val="0"/>
      </c:catAx>
      <c:valAx>
        <c:axId val="66470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69970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026829300929753E-2"/>
          <c:y val="5.9563958039768272E-2"/>
          <c:w val="0.92210941601049867"/>
          <c:h val="8.3234695475183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Elégedett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Előfordult már velem, hogy interneten olvasott tanács alapján cselekedtem</c:v>
                </c:pt>
                <c:pt idx="7">
                  <c:v>Érdekel a politika</c:v>
                </c:pt>
                <c:pt idx="8">
                  <c:v>Gyakran részt veszek Oroszlány város programjain</c:v>
                </c:pt>
                <c:pt idx="9">
                  <c:v>Előfordult már velem, hogy nyomtatott sajtóban olvasott tanács alapján cselekedtem</c:v>
                </c:pt>
              </c:strCache>
            </c:strRef>
          </c:cat>
          <c:val>
            <c:numRef>
              <c:f>Sheet1!$B$2:$B$11</c:f>
              <c:numCache>
                <c:formatCode>###0</c:formatCode>
                <c:ptCount val="10"/>
                <c:pt idx="0">
                  <c:v>80.161943319838059</c:v>
                </c:pt>
                <c:pt idx="1">
                  <c:v>75.303643724696357</c:v>
                </c:pt>
                <c:pt idx="2">
                  <c:v>71.020408163265301</c:v>
                </c:pt>
                <c:pt idx="3">
                  <c:v>63.414634146341463</c:v>
                </c:pt>
                <c:pt idx="4">
                  <c:v>56.557377049180324</c:v>
                </c:pt>
                <c:pt idx="5">
                  <c:v>57.959183673469383</c:v>
                </c:pt>
                <c:pt idx="6">
                  <c:v>45.867768595041326</c:v>
                </c:pt>
                <c:pt idx="7">
                  <c:v>45.306122448979593</c:v>
                </c:pt>
                <c:pt idx="8">
                  <c:v>39.024390243902438</c:v>
                </c:pt>
                <c:pt idx="9">
                  <c:v>34.156378600823047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4-4EB4-ABD2-DFC1624F4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Semleges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Előfordult már velem, hogy interneten olvasott tanács alapján cselekedtem</c:v>
                </c:pt>
                <c:pt idx="7">
                  <c:v>Érdekel a politika</c:v>
                </c:pt>
                <c:pt idx="8">
                  <c:v>Gyakran részt veszek Oroszlány város programjain</c:v>
                </c:pt>
                <c:pt idx="9">
                  <c:v>Előfordult már velem, hogy nyomtatott sajtóban olvasott tanács alapján cselekedtem</c:v>
                </c:pt>
              </c:strCache>
            </c:strRef>
          </c:cat>
          <c:val>
            <c:numRef>
              <c:f>Sheet1!$C$2:$C$11</c:f>
              <c:numCache>
                <c:formatCode>###0</c:formatCode>
                <c:ptCount val="10"/>
                <c:pt idx="0">
                  <c:v>66.511627906976742</c:v>
                </c:pt>
                <c:pt idx="1">
                  <c:v>63.255813953488371</c:v>
                </c:pt>
                <c:pt idx="2">
                  <c:v>62.790697674418603</c:v>
                </c:pt>
                <c:pt idx="3">
                  <c:v>59.534883720930232</c:v>
                </c:pt>
                <c:pt idx="4">
                  <c:v>60.563380281690137</c:v>
                </c:pt>
                <c:pt idx="5">
                  <c:v>57.74647887323944</c:v>
                </c:pt>
                <c:pt idx="6">
                  <c:v>49.763033175355446</c:v>
                </c:pt>
                <c:pt idx="7">
                  <c:v>36.279069767441861</c:v>
                </c:pt>
                <c:pt idx="8">
                  <c:v>29.906542056074763</c:v>
                </c:pt>
                <c:pt idx="9">
                  <c:v>32.70142180094787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4-4EB4-ABD2-DFC1624F45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Elégedetlen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Előfordult már velem, hogy interneten olvasott tanács alapján cselekedtem</c:v>
                </c:pt>
                <c:pt idx="7">
                  <c:v>Érdekel a politika</c:v>
                </c:pt>
                <c:pt idx="8">
                  <c:v>Gyakran részt veszek Oroszlány város programjain</c:v>
                </c:pt>
                <c:pt idx="9">
                  <c:v>Előfordult már velem, hogy nyomtatott sajtóban olvasott tanács alapján cselekedtem</c:v>
                </c:pt>
              </c:strCache>
            </c:strRef>
          </c:cat>
          <c:val>
            <c:numRef>
              <c:f>Sheet1!$D$2:$D$11</c:f>
              <c:numCache>
                <c:formatCode>###0</c:formatCode>
                <c:ptCount val="10"/>
                <c:pt idx="0">
                  <c:v>53.125</c:v>
                </c:pt>
                <c:pt idx="1">
                  <c:v>50</c:v>
                </c:pt>
                <c:pt idx="2">
                  <c:v>53.125</c:v>
                </c:pt>
                <c:pt idx="3">
                  <c:v>37.5</c:v>
                </c:pt>
                <c:pt idx="4">
                  <c:v>78.125</c:v>
                </c:pt>
                <c:pt idx="5">
                  <c:v>78.125</c:v>
                </c:pt>
                <c:pt idx="6">
                  <c:v>53.125</c:v>
                </c:pt>
                <c:pt idx="7">
                  <c:v>28.125</c:v>
                </c:pt>
                <c:pt idx="8">
                  <c:v>12.5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54-4EB4-ABD2-DFC1624F4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699704"/>
        <c:axId val="664702000"/>
      </c:radarChart>
      <c:catAx>
        <c:axId val="66469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702000"/>
        <c:crosses val="autoZero"/>
        <c:auto val="1"/>
        <c:lblAlgn val="ctr"/>
        <c:lblOffset val="100"/>
        <c:noMultiLvlLbl val="0"/>
      </c:catAx>
      <c:valAx>
        <c:axId val="66470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69970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2751429659302554E-2"/>
          <c:y val="3.9679818381086564E-2"/>
          <c:w val="0.92210941601049867"/>
          <c:h val="8.3234695475183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Érdekel a politika</c:v>
                </c:pt>
                <c:pt idx="7">
                  <c:v>Gyakran részt veszek Oroszlány város programjain</c:v>
                </c:pt>
                <c:pt idx="8">
                  <c:v>Előfordult már velem, hogy nyomtatott sajtóban olvasott tanács alapján cselekedtem </c:v>
                </c:pt>
              </c:strCache>
            </c:strRef>
          </c:cat>
          <c:val>
            <c:numRef>
              <c:f>Sheet1!$B$2:$B$10</c:f>
              <c:numCache>
                <c:formatCode>###0.000</c:formatCode>
                <c:ptCount val="9"/>
                <c:pt idx="0">
                  <c:v>73</c:v>
                </c:pt>
                <c:pt idx="1">
                  <c:v>69</c:v>
                </c:pt>
                <c:pt idx="2">
                  <c:v>66</c:v>
                </c:pt>
                <c:pt idx="3">
                  <c:v>61</c:v>
                </c:pt>
                <c:pt idx="4">
                  <c:v>60</c:v>
                </c:pt>
                <c:pt idx="5">
                  <c:v>59</c:v>
                </c:pt>
                <c:pt idx="6">
                  <c:v>40</c:v>
                </c:pt>
                <c:pt idx="7">
                  <c:v>33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4-4EB4-ABD2-DFC1624F4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Érdekelnek a helyi hírek</c:v>
                </c:pt>
                <c:pt idx="1">
                  <c:v>Érdekelnek az országos hírek</c:v>
                </c:pt>
                <c:pt idx="2">
                  <c:v>Fontos számomra, hogy a hírekről azonnal tájékozódhassak</c:v>
                </c:pt>
                <c:pt idx="3">
                  <c:v>Érdekelnek a nemzetközi hírek</c:v>
                </c:pt>
                <c:pt idx="4">
                  <c:v>Magabiztosan tudom használni a számítógépet</c:v>
                </c:pt>
                <c:pt idx="5">
                  <c:v>Az internetet gyakran használom kommunikációs célokra</c:v>
                </c:pt>
                <c:pt idx="6">
                  <c:v>Érdekel a politika</c:v>
                </c:pt>
                <c:pt idx="7">
                  <c:v>Gyakran részt veszek Oroszlány város programjain</c:v>
                </c:pt>
                <c:pt idx="8">
                  <c:v>Előfordult már velem, hogy nyomtatott sajtóban olvasott tanács alapján cselekedtem </c:v>
                </c:pt>
              </c:strCache>
            </c:strRef>
          </c:cat>
          <c:val>
            <c:numRef>
              <c:f>Sheet1!$C$2:$C$10</c:f>
              <c:numCache>
                <c:formatCode>###0.000</c:formatCode>
                <c:ptCount val="9"/>
                <c:pt idx="0">
                  <c:v>66</c:v>
                </c:pt>
                <c:pt idx="1">
                  <c:v>63</c:v>
                </c:pt>
                <c:pt idx="2">
                  <c:v>65</c:v>
                </c:pt>
                <c:pt idx="3">
                  <c:v>51</c:v>
                </c:pt>
                <c:pt idx="4">
                  <c:v>54</c:v>
                </c:pt>
                <c:pt idx="5">
                  <c:v>53</c:v>
                </c:pt>
                <c:pt idx="6">
                  <c:v>35</c:v>
                </c:pt>
                <c:pt idx="7">
                  <c:v>40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4-4EB4-ABD2-DFC1624F4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699704"/>
        <c:axId val="664702000"/>
      </c:radarChart>
      <c:catAx>
        <c:axId val="66469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702000"/>
        <c:crosses val="autoZero"/>
        <c:auto val="1"/>
        <c:lblAlgn val="ctr"/>
        <c:lblOffset val="100"/>
        <c:noMultiLvlLbl val="0"/>
      </c:catAx>
      <c:valAx>
        <c:axId val="66470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69970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90354330708661"/>
          <c:y val="8.2762120974896922E-2"/>
          <c:w val="0.32002608267716537"/>
          <c:h val="3.0210383858267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7B3-46C8-9B81-A52AAA5EC6BF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7B3-46C8-9B81-A52AAA5EC6B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7B3-46C8-9B81-A52AAA5EC6B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0.47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B3-46C8-9B81-A52AAA5EC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48725184278241"/>
          <c:y val="0.19067364264719644"/>
          <c:w val="0.30025365032599355"/>
          <c:h val="0.774183153198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66-4F0B-A2EB-CACFE11C998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66-4F0B-A2EB-CACFE11C998E}"/>
              </c:ext>
            </c:extLst>
          </c:dPt>
          <c:cat>
            <c:strRef>
              <c:f>Sheet1!$A$2:$A$13</c:f>
              <c:strCache>
                <c:ptCount val="12"/>
                <c:pt idx="0">
                  <c:v>Ismerősöktől</c:v>
                </c:pt>
                <c:pt idx="1">
                  <c:v>Helyi TV</c:v>
                </c:pt>
                <c:pt idx="2">
                  <c:v>Helyi lapból, helyi újságból</c:v>
                </c:pt>
                <c:pt idx="3">
                  <c:v>Nyomtatott formában a postaládába dobva</c:v>
                </c:pt>
                <c:pt idx="4">
                  <c:v>A város honlapjáról</c:v>
                </c:pt>
                <c:pt idx="5">
                  <c:v>A Forrás Rádióból</c:v>
                </c:pt>
                <c:pt idx="6">
                  <c:v>A polgármester Facebook oldaláról</c:v>
                </c:pt>
                <c:pt idx="7">
                  <c:v>Városi applikáción keresztül mobiltelefonon</c:v>
                </c:pt>
                <c:pt idx="8">
                  <c:v>Elektronikus hírlevélből</c:v>
                </c:pt>
                <c:pt idx="10">
                  <c:v>Egyéb</c:v>
                </c:pt>
                <c:pt idx="11">
                  <c:v>Sehonnan</c:v>
                </c:pt>
              </c:strCache>
            </c:strRef>
          </c:cat>
          <c:val>
            <c:numRef>
              <c:f>Sheet1!$B$2:$B$13</c:f>
              <c:numCache>
                <c:formatCode>###0</c:formatCode>
                <c:ptCount val="12"/>
                <c:pt idx="0">
                  <c:v>38.6</c:v>
                </c:pt>
                <c:pt idx="1">
                  <c:v>36</c:v>
                </c:pt>
                <c:pt idx="2">
                  <c:v>36</c:v>
                </c:pt>
                <c:pt idx="3">
                  <c:v>33</c:v>
                </c:pt>
                <c:pt idx="4">
                  <c:v>30.2</c:v>
                </c:pt>
                <c:pt idx="5">
                  <c:v>21.8</c:v>
                </c:pt>
                <c:pt idx="6">
                  <c:v>15.6</c:v>
                </c:pt>
                <c:pt idx="7">
                  <c:v>12.4</c:v>
                </c:pt>
                <c:pt idx="8">
                  <c:v>12.2</c:v>
                </c:pt>
                <c:pt idx="10">
                  <c:v>3.4000000000000004</c:v>
                </c:pt>
                <c:pt idx="1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3-42F3-BD88-39BD99AF9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05024"/>
        <c:axId val="142706560"/>
      </c:barChart>
      <c:catAx>
        <c:axId val="1427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6560"/>
        <c:crosses val="autoZero"/>
        <c:auto val="1"/>
        <c:lblAlgn val="ctr"/>
        <c:lblOffset val="100"/>
        <c:noMultiLvlLbl val="0"/>
      </c:catAx>
      <c:valAx>
        <c:axId val="142706560"/>
        <c:scaling>
          <c:orientation val="minMax"/>
        </c:scaling>
        <c:delete val="0"/>
        <c:axPos val="t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ABABA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70502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29-4352-A5BF-E270B01DACA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29-4352-A5BF-E270B01DACA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29-4352-A5BF-E270B01DA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44-4327-8DC7-47E0A57D558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44-4327-8DC7-47E0A57D558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4-4327-8DC7-47E0A57D5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1B-4772-B3F7-DC2840A4875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1B-4772-B3F7-DC2840A487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B-4772-B3F7-DC2840A487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E74-44F6-A2AE-316E9ECF92E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E74-44F6-A2AE-316E9ECF92E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4-44F6-A2AE-316E9ECF92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E1-4E5D-94B4-9EC20F45824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E1-4E5D-94B4-9EC20F45824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E1-4E5D-94B4-9EC20F458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1B-4E22-B6A2-ED8F3DB9DAC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1B-4E22-B6A2-ED8F3DB9DAC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1B-4E22-B6A2-ED8F3DB9DA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92-4AD7-82E9-AA4AD3A30A7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92-4AD7-82E9-AA4AD3A30A7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2-4AD7-82E9-AA4AD3A30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29-4352-A5BF-E270B01DACA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29-4352-A5BF-E270B01DACA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29-4352-A5BF-E270B01DA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44-4327-8DC7-47E0A57D558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44-4327-8DC7-47E0A57D558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4-4327-8DC7-47E0A57D5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A9A-4FA0-B544-BEB0D48E1DAE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A9A-4FA0-B544-BEB0D48E1DAE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A9A-4FA0-B544-BEB0D48E1DAE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0.37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9A-4FA0-B544-BEB0D48E1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1B-4772-B3F7-DC2840A4875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1B-4772-B3F7-DC2840A487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B-4772-B3F7-DC2840A487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E74-44F6-A2AE-316E9ECF92E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E74-44F6-A2AE-316E9ECF92E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4-44F6-A2AE-316E9ECF92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E1-4E5D-94B4-9EC20F45824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E1-4E5D-94B4-9EC20F45824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E1-4E5D-94B4-9EC20F458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1B-4E22-B6A2-ED8F3DB9DAC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1B-4E22-B6A2-ED8F3DB9DAC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1B-4E22-B6A2-ED8F3DB9DA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92-4AD7-82E9-AA4AD3A30A7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92-4AD7-82E9-AA4AD3A30A7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2-4AD7-82E9-AA4AD3A30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29-4352-A5BF-E270B01DACA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29-4352-A5BF-E270B01DACA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29-4352-A5BF-E270B01DA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44-4327-8DC7-47E0A57D558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44-4327-8DC7-47E0A57D558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4-4327-8DC7-47E0A57D5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1B-4772-B3F7-DC2840A4875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1B-4772-B3F7-DC2840A487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B-4772-B3F7-DC2840A487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E74-44F6-A2AE-316E9ECF92E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E74-44F6-A2AE-316E9ECF92E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4-44F6-A2AE-316E9ECF92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E1-4E5D-94B4-9EC20F45824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E1-4E5D-94B4-9EC20F45824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E1-4E5D-94B4-9EC20F458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933-487D-9FA6-B4B202772F2B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933-487D-9FA6-B4B202772F2B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933-487D-9FA6-B4B202772F2B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7.0000000000000007E-2</c:v>
                </c:pt>
                <c:pt idx="2">
                  <c:v>0.92999999999999994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33-487D-9FA6-B4B202772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1B-4E22-B6A2-ED8F3DB9DAC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1B-4E22-B6A2-ED8F3DB9DAC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1B-4E22-B6A2-ED8F3DB9DA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92-4AD7-82E9-AA4AD3A30A7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92-4AD7-82E9-AA4AD3A30A7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2-4AD7-82E9-AA4AD3A30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29-4352-A5BF-E270B01DACA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29-4352-A5BF-E270B01DACA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29-4352-A5BF-E270B01DA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44-4327-8DC7-47E0A57D558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44-4327-8DC7-47E0A57D558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4-4327-8DC7-47E0A57D5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1B-4772-B3F7-DC2840A4875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1B-4772-B3F7-DC2840A487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B-4772-B3F7-DC2840A487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E74-44F6-A2AE-316E9ECF92E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E74-44F6-A2AE-316E9ECF92E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4-44F6-A2AE-316E9ECF92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E1-4E5D-94B4-9EC20F45824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E1-4E5D-94B4-9EC20F45824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E1-4E5D-94B4-9EC20F458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1B-4E22-B6A2-ED8F3DB9DAC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1B-4E22-B6A2-ED8F3DB9DAC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1B-4E22-B6A2-ED8F3DB9DA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92-4AD7-82E9-AA4AD3A30A7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92-4AD7-82E9-AA4AD3A30A7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2-4AD7-82E9-AA4AD3A30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29-4352-A5BF-E270B01DACA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29-4352-A5BF-E270B01DACA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29-4352-A5BF-E270B01DA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4E1-4DF4-8E87-9FB440A03852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4E1-4DF4-8E87-9FB440A03852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4E1-4DF4-8E87-9FB440A03852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0.04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E1-4DF4-8E87-9FB440A03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44-4327-8DC7-47E0A57D558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44-4327-8DC7-47E0A57D558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4-4327-8DC7-47E0A57D5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1B-4772-B3F7-DC2840A4875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1B-4772-B3F7-DC2840A487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B-4772-B3F7-DC2840A487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E74-44F6-A2AE-316E9ECF92E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E74-44F6-A2AE-316E9ECF92E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4-44F6-A2AE-316E9ECF92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E1-4E5D-94B4-9EC20F45824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E1-4E5D-94B4-9EC20F45824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E1-4E5D-94B4-9EC20F458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1B-4E22-B6A2-ED8F3DB9DAC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1B-4E22-B6A2-ED8F3DB9DAC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1B-4E22-B6A2-ED8F3DB9DA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92-4AD7-82E9-AA4AD3A30A7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92-4AD7-82E9-AA4AD3A30A7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2-4AD7-82E9-AA4AD3A30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29-4352-A5BF-E270B01DACA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29-4352-A5BF-E270B01DACA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29-4352-A5BF-E270B01DA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44-4327-8DC7-47E0A57D558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44-4327-8DC7-47E0A57D558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4-4327-8DC7-47E0A57D5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1B-4772-B3F7-DC2840A4875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1B-4772-B3F7-DC2840A487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B-4772-B3F7-DC2840A487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E74-44F6-A2AE-316E9ECF92E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E74-44F6-A2AE-316E9ECF92E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4-44F6-A2AE-316E9ECF92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5C1-4167-964A-AC518B0FEBF7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5C1-4167-964A-AC518B0FEBF7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5C1-4167-964A-AC518B0FEBF7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0.01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C1-4167-964A-AC518B0FE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E1-4E5D-94B4-9EC20F45824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E1-4E5D-94B4-9EC20F45824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E1-4E5D-94B4-9EC20F458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1B-4E22-B6A2-ED8F3DB9DAC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1B-4E22-B6A2-ED8F3DB9DAC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1B-4E22-B6A2-ED8F3DB9DA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92-4AD7-82E9-AA4AD3A30A7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92-4AD7-82E9-AA4AD3A30A7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2-4AD7-82E9-AA4AD3A30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29-4352-A5BF-E270B01DACA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29-4352-A5BF-E270B01DACA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29-4352-A5BF-E270B01DA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44-4327-8DC7-47E0A57D558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44-4327-8DC7-47E0A57D558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4-4327-8DC7-47E0A57D5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1B-4772-B3F7-DC2840A4875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1B-4772-B3F7-DC2840A487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B-4772-B3F7-DC2840A487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E74-44F6-A2AE-316E9ECF92E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E74-44F6-A2AE-316E9ECF92E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4-44F6-A2AE-316E9ECF92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E1-4E5D-94B4-9EC20F45824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E1-4E5D-94B4-9EC20F45824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E1-4E5D-94B4-9EC20F458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1B-4E22-B6A2-ED8F3DB9DAC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1B-4E22-B6A2-ED8F3DB9DAC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1B-4E22-B6A2-ED8F3DB9DA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92-4AD7-82E9-AA4AD3A30A7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92-4AD7-82E9-AA4AD3A30A7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2-4AD7-82E9-AA4AD3A30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CD8-461B-A56E-92F5A36F328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CD8-461B-A56E-92F5A36F328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D8-461B-A56E-92F5A36F3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29-4352-A5BF-E270B01DACA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29-4352-A5BF-E270B01DACA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29-4352-A5BF-E270B01DA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44-4327-8DC7-47E0A57D558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44-4327-8DC7-47E0A57D558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4-4327-8DC7-47E0A57D5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1B-4772-B3F7-DC2840A4875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1B-4772-B3F7-DC2840A487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B-4772-B3F7-DC2840A487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E74-44F6-A2AE-316E9ECF92E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E74-44F6-A2AE-316E9ECF92E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4-44F6-A2AE-316E9ECF92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E1-4E5D-94B4-9EC20F45824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E1-4E5D-94B4-9EC20F45824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E1-4E5D-94B4-9EC20F458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1B-4E22-B6A2-ED8F3DB9DAC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1B-4E22-B6A2-ED8F3DB9DAC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1B-4E22-B6A2-ED8F3DB9DA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92-4AD7-82E9-AA4AD3A30A7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92-4AD7-82E9-AA4AD3A30A7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2-4AD7-82E9-AA4AD3A30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89927821522307"/>
          <c:y val="0.18194927195866603"/>
          <c:w val="0.42603477690288716"/>
          <c:h val="0.67770680027138464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Hiteles információs forrás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Internetes honlapok általában</c:v>
                </c:pt>
                <c:pt idx="1">
                  <c:v>Országos rádióadók</c:v>
                </c:pt>
                <c:pt idx="2">
                  <c:v>Országos televízió</c:v>
                </c:pt>
                <c:pt idx="3">
                  <c:v>Helyi internetes honlapok</c:v>
                </c:pt>
                <c:pt idx="4">
                  <c:v>Helyi nyomtatott sajtó, azaz a 2840</c:v>
                </c:pt>
                <c:pt idx="5">
                  <c:v>Helyi televízió, azaz az OVTV</c:v>
                </c:pt>
                <c:pt idx="6">
                  <c:v>Országos nyomtatott sajtó</c:v>
                </c:pt>
              </c:strCache>
            </c:strRef>
          </c:cat>
          <c:val>
            <c:numRef>
              <c:f>Sheet1!$B$2:$B$8</c:f>
              <c:numCache>
                <c:formatCode>###0.000</c:formatCode>
                <c:ptCount val="7"/>
                <c:pt idx="0">
                  <c:v>21</c:v>
                </c:pt>
                <c:pt idx="1">
                  <c:v>27.6</c:v>
                </c:pt>
                <c:pt idx="2">
                  <c:v>25.6</c:v>
                </c:pt>
                <c:pt idx="3">
                  <c:v>29.4</c:v>
                </c:pt>
                <c:pt idx="4">
                  <c:v>43.8</c:v>
                </c:pt>
                <c:pt idx="5">
                  <c:v>34</c:v>
                </c:pt>
                <c:pt idx="6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8-46DF-A73B-A2364BF7A8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Oroszlány város lakossága elérhető vele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Internetes honlapok általában</c:v>
                </c:pt>
                <c:pt idx="1">
                  <c:v>Országos rádióadók</c:v>
                </c:pt>
                <c:pt idx="2">
                  <c:v>Országos televízió</c:v>
                </c:pt>
                <c:pt idx="3">
                  <c:v>Helyi internetes honlapok</c:v>
                </c:pt>
                <c:pt idx="4">
                  <c:v>Helyi nyomtatott sajtó, azaz a 2840</c:v>
                </c:pt>
                <c:pt idx="5">
                  <c:v>Helyi televízió, azaz az OVTV</c:v>
                </c:pt>
                <c:pt idx="6">
                  <c:v>Országos nyomtatott sajtó</c:v>
                </c:pt>
              </c:strCache>
            </c:strRef>
          </c:cat>
          <c:val>
            <c:numRef>
              <c:f>Sheet1!$C$2:$C$8</c:f>
              <c:numCache>
                <c:formatCode>###0.000</c:formatCode>
                <c:ptCount val="7"/>
                <c:pt idx="0">
                  <c:v>20.599999999999998</c:v>
                </c:pt>
                <c:pt idx="1">
                  <c:v>19.8</c:v>
                </c:pt>
                <c:pt idx="2">
                  <c:v>22</c:v>
                </c:pt>
                <c:pt idx="3">
                  <c:v>38</c:v>
                </c:pt>
                <c:pt idx="4">
                  <c:v>46.800000000000004</c:v>
                </c:pt>
                <c:pt idx="5">
                  <c:v>47</c:v>
                </c:pt>
                <c:pt idx="6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8-46DF-A73B-A2364BF7A8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 fiatalok elérhetőek vele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Internetes honlapok általában</c:v>
                </c:pt>
                <c:pt idx="1">
                  <c:v>Országos rádióadók</c:v>
                </c:pt>
                <c:pt idx="2">
                  <c:v>Országos televízió</c:v>
                </c:pt>
                <c:pt idx="3">
                  <c:v>Helyi internetes honlapok</c:v>
                </c:pt>
                <c:pt idx="4">
                  <c:v>Helyi nyomtatott sajtó, azaz a 2840</c:v>
                </c:pt>
                <c:pt idx="5">
                  <c:v>Helyi televízió, azaz az OVTV</c:v>
                </c:pt>
                <c:pt idx="6">
                  <c:v>Országos nyomtatott sajtó</c:v>
                </c:pt>
              </c:strCache>
            </c:strRef>
          </c:cat>
          <c:val>
            <c:numRef>
              <c:f>Sheet1!$D$2:$D$8</c:f>
              <c:numCache>
                <c:formatCode>###0.000</c:formatCode>
                <c:ptCount val="7"/>
                <c:pt idx="0">
                  <c:v>40.200000000000003</c:v>
                </c:pt>
                <c:pt idx="1">
                  <c:v>30.599999999999998</c:v>
                </c:pt>
                <c:pt idx="2">
                  <c:v>27</c:v>
                </c:pt>
                <c:pt idx="3">
                  <c:v>24.8</c:v>
                </c:pt>
                <c:pt idx="4">
                  <c:v>17.599999999999998</c:v>
                </c:pt>
                <c:pt idx="5">
                  <c:v>16.600000000000001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8-46DF-A73B-A2364BF7A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699704"/>
        <c:axId val="664702000"/>
      </c:radarChart>
      <c:catAx>
        <c:axId val="66469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702000"/>
        <c:crosses val="autoZero"/>
        <c:auto val="1"/>
        <c:lblAlgn val="ctr"/>
        <c:lblOffset val="100"/>
        <c:noMultiLvlLbl val="0"/>
      </c:catAx>
      <c:valAx>
        <c:axId val="66470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6997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736876640419947E-2"/>
          <c:y val="1.6481655445957939E-2"/>
          <c:w val="0.89710941601049865"/>
          <c:h val="9.6490788580971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69C-43F9-837D-8FBF2460A5D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69C-43F9-837D-8FBF2460A5D0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69C-43F9-837D-8FBF2460A5D0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68</c:v>
                </c:pt>
                <c:pt idx="1">
                  <c:v>31.4</c:v>
                </c:pt>
                <c:pt idx="2">
                  <c:v>0.59999999999999432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C-43F9-837D-8FBF2460A5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02F-4ED8-9055-75A86D5BB5D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02F-4ED8-9055-75A86D5BB5D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90.8</c:v>
                </c:pt>
                <c:pt idx="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2F-4ED8-9055-75A86D5BB5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D534-B974-4760-86F4-F05073FAA40C}" type="datetimeFigureOut">
              <a:rPr lang="cs-CZ" smtClean="0"/>
              <a:pPr/>
              <a:t>06.12.2018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54B1-55D3-406F-BCAA-9CD0B79F27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0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1E23-EB4A-440C-969E-EE9D6D626A15}" type="datetimeFigureOut">
              <a:rPr lang="cs-CZ" smtClean="0"/>
              <a:pPr/>
              <a:t>06.12.2018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1549-E5CD-497E-ABAA-6CECD864B5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8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79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69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7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Kétfázisú kutatási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6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Kétfázisú kutatási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2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Kétfázisú kutatási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6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Kétfázisú kutatási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68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9"/>
          <p:cNvSpPr>
            <a:spLocks/>
          </p:cNvSpPr>
          <p:nvPr userDrawn="1"/>
        </p:nvSpPr>
        <p:spPr bwMode="ltGray">
          <a:xfrm>
            <a:off x="107322" y="795"/>
            <a:ext cx="8429540" cy="5141881"/>
          </a:xfrm>
          <a:custGeom>
            <a:avLst/>
            <a:gdLst>
              <a:gd name="T0" fmla="*/ 3262 w 6320"/>
              <a:gd name="T1" fmla="*/ 4762 h 4762"/>
              <a:gd name="T2" fmla="*/ 0 w 6320"/>
              <a:gd name="T3" fmla="*/ 4762 h 4762"/>
              <a:gd name="T4" fmla="*/ 0 w 6320"/>
              <a:gd name="T5" fmla="*/ 0 h 4762"/>
              <a:gd name="T6" fmla="*/ 6320 w 6320"/>
              <a:gd name="T7" fmla="*/ 0 h 4762"/>
              <a:gd name="T8" fmla="*/ 3262 w 6320"/>
              <a:gd name="T9" fmla="*/ 4762 h 4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0" h="4762">
                <a:moveTo>
                  <a:pt x="3262" y="4762"/>
                </a:moveTo>
                <a:lnTo>
                  <a:pt x="0" y="4762"/>
                </a:lnTo>
                <a:lnTo>
                  <a:pt x="0" y="0"/>
                </a:lnTo>
                <a:lnTo>
                  <a:pt x="6320" y="0"/>
                </a:lnTo>
                <a:lnTo>
                  <a:pt x="3262" y="47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58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3" name="Arc 3"/>
          <p:cNvSpPr/>
          <p:nvPr userDrawn="1"/>
        </p:nvSpPr>
        <p:spPr>
          <a:xfrm>
            <a:off x="0" y="1"/>
            <a:ext cx="1776413" cy="4251722"/>
          </a:xfrm>
          <a:custGeom>
            <a:avLst/>
            <a:gdLst/>
            <a:ahLst/>
            <a:cxnLst/>
            <a:rect l="l" t="t" r="r" b="b"/>
            <a:pathLst>
              <a:path w="1777200" h="5668420">
                <a:moveTo>
                  <a:pt x="0" y="0"/>
                </a:moveTo>
                <a:lnTo>
                  <a:pt x="1768724" y="0"/>
                </a:lnTo>
                <a:cubicBezTo>
                  <a:pt x="1842864" y="1684551"/>
                  <a:pt x="1430582" y="3384278"/>
                  <a:pt x="535352" y="4882011"/>
                </a:cubicBezTo>
                <a:cubicBezTo>
                  <a:pt x="371375" y="5156347"/>
                  <a:pt x="193756" y="5419621"/>
                  <a:pt x="0" y="5668420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4" name="Group 4"/>
          <p:cNvGrpSpPr>
            <a:grpSpLocks noChangeAspect="1"/>
          </p:cNvGrpSpPr>
          <p:nvPr userDrawn="1"/>
        </p:nvGrpSpPr>
        <p:grpSpPr bwMode="auto">
          <a:xfrm>
            <a:off x="381000" y="381001"/>
            <a:ext cx="1079500" cy="968375"/>
            <a:chOff x="1352" y="681"/>
            <a:chExt cx="3519" cy="3153"/>
          </a:xfrm>
        </p:grpSpPr>
        <p:sp>
          <p:nvSpPr>
            <p:cNvPr id="75" name="Freeform 5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215 h 3449"/>
                <a:gd name="T2" fmla="*/ 0 w 3862"/>
                <a:gd name="T3" fmla="*/ 215 h 3449"/>
                <a:gd name="T4" fmla="*/ 0 w 3862"/>
                <a:gd name="T5" fmla="*/ 0 h 3449"/>
                <a:gd name="T6" fmla="*/ 207 w 3862"/>
                <a:gd name="T7" fmla="*/ 0 h 3449"/>
                <a:gd name="T8" fmla="*/ 186 w 3862"/>
                <a:gd name="T9" fmla="*/ 215 h 3449"/>
                <a:gd name="T10" fmla="*/ 0 w 3862"/>
                <a:gd name="T11" fmla="*/ 215 h 3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2"/>
                <a:gd name="T19" fmla="*/ 0 h 3449"/>
                <a:gd name="T20" fmla="*/ 3862 w 3862"/>
                <a:gd name="T21" fmla="*/ 3449 h 3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6" name="Freeform 6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6 w 81"/>
                <a:gd name="T1" fmla="*/ 2 h 66"/>
                <a:gd name="T2" fmla="*/ 6 w 81"/>
                <a:gd name="T3" fmla="*/ 2 h 66"/>
                <a:gd name="T4" fmla="*/ 0 w 81"/>
                <a:gd name="T5" fmla="*/ 2 h 66"/>
                <a:gd name="T6" fmla="*/ 6 w 81"/>
                <a:gd name="T7" fmla="*/ 2 h 66"/>
                <a:gd name="T8" fmla="*/ 7 w 81"/>
                <a:gd name="T9" fmla="*/ 0 h 66"/>
                <a:gd name="T10" fmla="*/ 6 w 81"/>
                <a:gd name="T11" fmla="*/ 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6"/>
                <a:gd name="T20" fmla="*/ 81 w 8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7" name="Freeform 7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 w 81"/>
                <a:gd name="T1" fmla="*/ 1 h 63"/>
                <a:gd name="T2" fmla="*/ 2 w 81"/>
                <a:gd name="T3" fmla="*/ 1 h 63"/>
                <a:gd name="T4" fmla="*/ 0 w 81"/>
                <a:gd name="T5" fmla="*/ 0 h 63"/>
                <a:gd name="T6" fmla="*/ 2 w 81"/>
                <a:gd name="T7" fmla="*/ 3 h 63"/>
                <a:gd name="T8" fmla="*/ 2 w 81"/>
                <a:gd name="T9" fmla="*/ 3 h 63"/>
                <a:gd name="T10" fmla="*/ 2 w 81"/>
                <a:gd name="T11" fmla="*/ 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3"/>
                <a:gd name="T20" fmla="*/ 81 w 8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8" name="Freeform 8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4 w 96"/>
                <a:gd name="T1" fmla="*/ 9 h 79"/>
                <a:gd name="T2" fmla="*/ 4 w 96"/>
                <a:gd name="T3" fmla="*/ 9 h 79"/>
                <a:gd name="T4" fmla="*/ 0 w 96"/>
                <a:gd name="T5" fmla="*/ 13 h 79"/>
                <a:gd name="T6" fmla="*/ 4 w 96"/>
                <a:gd name="T7" fmla="*/ 9 h 79"/>
                <a:gd name="T8" fmla="*/ 4 w 96"/>
                <a:gd name="T9" fmla="*/ 0 h 79"/>
                <a:gd name="T10" fmla="*/ 4 w 96"/>
                <a:gd name="T11" fmla="*/ 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9"/>
                <a:gd name="T20" fmla="*/ 96 w 9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9" name="Freeform 9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36 w 77"/>
                <a:gd name="T1" fmla="*/ 22 h 77"/>
                <a:gd name="T2" fmla="*/ 36 w 77"/>
                <a:gd name="T3" fmla="*/ 22 h 77"/>
                <a:gd name="T4" fmla="*/ 33 w 77"/>
                <a:gd name="T5" fmla="*/ 0 h 77"/>
                <a:gd name="T6" fmla="*/ 0 w 77"/>
                <a:gd name="T7" fmla="*/ 38 h 77"/>
                <a:gd name="T8" fmla="*/ 0 w 77"/>
                <a:gd name="T9" fmla="*/ 38 h 77"/>
                <a:gd name="T10" fmla="*/ 36 w 77"/>
                <a:gd name="T11" fmla="*/ 2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7"/>
                <a:gd name="T20" fmla="*/ 77 w 7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80" name="Freeform 10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3 h 74"/>
                <a:gd name="T2" fmla="*/ 0 w 90"/>
                <a:gd name="T3" fmla="*/ 3 h 74"/>
                <a:gd name="T4" fmla="*/ 11 w 90"/>
                <a:gd name="T5" fmla="*/ 3 h 74"/>
                <a:gd name="T6" fmla="*/ 19 w 90"/>
                <a:gd name="T7" fmla="*/ 3 h 74"/>
                <a:gd name="T8" fmla="*/ 23 w 90"/>
                <a:gd name="T9" fmla="*/ 3 h 74"/>
                <a:gd name="T10" fmla="*/ 0 w 90"/>
                <a:gd name="T11" fmla="*/ 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74"/>
                <a:gd name="T20" fmla="*/ 90 w 9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7" name="Freeform 11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28 h 72"/>
                <a:gd name="T6" fmla="*/ 45 w 88"/>
                <a:gd name="T7" fmla="*/ 172 h 72"/>
                <a:gd name="T8" fmla="*/ 46 w 88"/>
                <a:gd name="T9" fmla="*/ 74 h 72"/>
                <a:gd name="T10" fmla="*/ 16 w 88"/>
                <a:gd name="T11" fmla="*/ 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72"/>
                <a:gd name="T20" fmla="*/ 88 w 8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8" name="Freeform 12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 w 86"/>
                <a:gd name="T1" fmla="*/ 7 h 92"/>
                <a:gd name="T2" fmla="*/ 4 w 86"/>
                <a:gd name="T3" fmla="*/ 7 h 92"/>
                <a:gd name="T4" fmla="*/ 4 w 86"/>
                <a:gd name="T5" fmla="*/ 0 h 92"/>
                <a:gd name="T6" fmla="*/ 4 w 86"/>
                <a:gd name="T7" fmla="*/ 11 h 92"/>
                <a:gd name="T8" fmla="*/ 4 w 86"/>
                <a:gd name="T9" fmla="*/ 17 h 92"/>
                <a:gd name="T10" fmla="*/ 4 w 86"/>
                <a:gd name="T11" fmla="*/ 7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92"/>
                <a:gd name="T20" fmla="*/ 86 w 86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9" name="Freeform 13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36 w 724"/>
                <a:gd name="T1" fmla="*/ 43 h 1845"/>
                <a:gd name="T2" fmla="*/ 36 w 724"/>
                <a:gd name="T3" fmla="*/ 43 h 1845"/>
                <a:gd name="T4" fmla="*/ 26 w 724"/>
                <a:gd name="T5" fmla="*/ 41 h 1845"/>
                <a:gd name="T6" fmla="*/ 38 w 724"/>
                <a:gd name="T7" fmla="*/ 39 h 1845"/>
                <a:gd name="T8" fmla="*/ 39 w 724"/>
                <a:gd name="T9" fmla="*/ 41 h 1845"/>
                <a:gd name="T10" fmla="*/ 36 w 724"/>
                <a:gd name="T11" fmla="*/ 43 h 1845"/>
                <a:gd name="T12" fmla="*/ 36 w 724"/>
                <a:gd name="T13" fmla="*/ 43 h 1845"/>
                <a:gd name="T14" fmla="*/ 50 w 724"/>
                <a:gd name="T15" fmla="*/ 45 h 1845"/>
                <a:gd name="T16" fmla="*/ 50 w 724"/>
                <a:gd name="T17" fmla="*/ 45 h 1845"/>
                <a:gd name="T18" fmla="*/ 46 w 724"/>
                <a:gd name="T19" fmla="*/ 37 h 1845"/>
                <a:gd name="T20" fmla="*/ 50 w 724"/>
                <a:gd name="T21" fmla="*/ 34 h 1845"/>
                <a:gd name="T22" fmla="*/ 50 w 724"/>
                <a:gd name="T23" fmla="*/ 25 h 1845"/>
                <a:gd name="T24" fmla="*/ 50 w 724"/>
                <a:gd name="T25" fmla="*/ 24 h 1845"/>
                <a:gd name="T26" fmla="*/ 50 w 724"/>
                <a:gd name="T27" fmla="*/ 22 h 1845"/>
                <a:gd name="T28" fmla="*/ 49 w 724"/>
                <a:gd name="T29" fmla="*/ 18 h 1845"/>
                <a:gd name="T30" fmla="*/ 46 w 724"/>
                <a:gd name="T31" fmla="*/ 15 h 1845"/>
                <a:gd name="T32" fmla="*/ 47 w 724"/>
                <a:gd name="T33" fmla="*/ 14 h 1845"/>
                <a:gd name="T34" fmla="*/ 44 w 724"/>
                <a:gd name="T35" fmla="*/ 13 h 1845"/>
                <a:gd name="T36" fmla="*/ 41 w 724"/>
                <a:gd name="T37" fmla="*/ 12 h 1845"/>
                <a:gd name="T38" fmla="*/ 41 w 724"/>
                <a:gd name="T39" fmla="*/ 10 h 1845"/>
                <a:gd name="T40" fmla="*/ 38 w 724"/>
                <a:gd name="T41" fmla="*/ 11 h 1845"/>
                <a:gd name="T42" fmla="*/ 38 w 724"/>
                <a:gd name="T43" fmla="*/ 8 h 1845"/>
                <a:gd name="T44" fmla="*/ 34 w 724"/>
                <a:gd name="T45" fmla="*/ 9 h 1845"/>
                <a:gd name="T46" fmla="*/ 32 w 724"/>
                <a:gd name="T47" fmla="*/ 5 h 1845"/>
                <a:gd name="T48" fmla="*/ 30 w 724"/>
                <a:gd name="T49" fmla="*/ 6 h 1845"/>
                <a:gd name="T50" fmla="*/ 28 w 724"/>
                <a:gd name="T51" fmla="*/ 8 h 1845"/>
                <a:gd name="T52" fmla="*/ 28 w 724"/>
                <a:gd name="T53" fmla="*/ 5 h 1845"/>
                <a:gd name="T54" fmla="*/ 27 w 724"/>
                <a:gd name="T55" fmla="*/ 5 h 1845"/>
                <a:gd name="T56" fmla="*/ 25 w 724"/>
                <a:gd name="T57" fmla="*/ 5 h 1845"/>
                <a:gd name="T58" fmla="*/ 22 w 724"/>
                <a:gd name="T59" fmla="*/ 5 h 1845"/>
                <a:gd name="T60" fmla="*/ 23 w 724"/>
                <a:gd name="T61" fmla="*/ 5 h 1845"/>
                <a:gd name="T62" fmla="*/ 19 w 724"/>
                <a:gd name="T63" fmla="*/ 5 h 1845"/>
                <a:gd name="T64" fmla="*/ 17 w 724"/>
                <a:gd name="T65" fmla="*/ 5 h 1845"/>
                <a:gd name="T66" fmla="*/ 21 w 724"/>
                <a:gd name="T67" fmla="*/ 5 h 1845"/>
                <a:gd name="T68" fmla="*/ 17 w 724"/>
                <a:gd name="T69" fmla="*/ 5 h 1845"/>
                <a:gd name="T70" fmla="*/ 14 w 724"/>
                <a:gd name="T71" fmla="*/ 5 h 1845"/>
                <a:gd name="T72" fmla="*/ 15 w 724"/>
                <a:gd name="T73" fmla="*/ 5 h 1845"/>
                <a:gd name="T74" fmla="*/ 14 w 724"/>
                <a:gd name="T75" fmla="*/ 5 h 1845"/>
                <a:gd name="T76" fmla="*/ 14 w 724"/>
                <a:gd name="T77" fmla="*/ 5 h 1845"/>
                <a:gd name="T78" fmla="*/ 12 w 724"/>
                <a:gd name="T79" fmla="*/ 5 h 1845"/>
                <a:gd name="T80" fmla="*/ 11 w 724"/>
                <a:gd name="T81" fmla="*/ 5 h 1845"/>
                <a:gd name="T82" fmla="*/ 6 w 724"/>
                <a:gd name="T83" fmla="*/ 5 h 1845"/>
                <a:gd name="T84" fmla="*/ 6 w 724"/>
                <a:gd name="T85" fmla="*/ 5 h 1845"/>
                <a:gd name="T86" fmla="*/ 6 w 724"/>
                <a:gd name="T87" fmla="*/ 5 h 1845"/>
                <a:gd name="T88" fmla="*/ 5 w 724"/>
                <a:gd name="T89" fmla="*/ 96 h 1845"/>
                <a:gd name="T90" fmla="*/ 0 w 724"/>
                <a:gd name="T91" fmla="*/ 96 h 1845"/>
                <a:gd name="T92" fmla="*/ 14 w 724"/>
                <a:gd name="T93" fmla="*/ 96 h 1845"/>
                <a:gd name="T94" fmla="*/ 42 w 724"/>
                <a:gd name="T95" fmla="*/ 96 h 1845"/>
                <a:gd name="T96" fmla="*/ 49 w 724"/>
                <a:gd name="T97" fmla="*/ 96 h 1845"/>
                <a:gd name="T98" fmla="*/ 33 w 724"/>
                <a:gd name="T99" fmla="*/ 95 h 1845"/>
                <a:gd name="T100" fmla="*/ 21 w 724"/>
                <a:gd name="T101" fmla="*/ 87 h 1845"/>
                <a:gd name="T102" fmla="*/ 18 w 724"/>
                <a:gd name="T103" fmla="*/ 84 h 1845"/>
                <a:gd name="T104" fmla="*/ 18 w 724"/>
                <a:gd name="T105" fmla="*/ 76 h 1845"/>
                <a:gd name="T106" fmla="*/ 25 w 724"/>
                <a:gd name="T107" fmla="*/ 74 h 1845"/>
                <a:gd name="T108" fmla="*/ 46 w 724"/>
                <a:gd name="T109" fmla="*/ 72 h 1845"/>
                <a:gd name="T110" fmla="*/ 47 w 724"/>
                <a:gd name="T111" fmla="*/ 68 h 1845"/>
                <a:gd name="T112" fmla="*/ 48 w 724"/>
                <a:gd name="T113" fmla="*/ 65 h 1845"/>
                <a:gd name="T114" fmla="*/ 50 w 724"/>
                <a:gd name="T115" fmla="*/ 62 h 1845"/>
                <a:gd name="T116" fmla="*/ 46 w 724"/>
                <a:gd name="T117" fmla="*/ 59 h 1845"/>
                <a:gd name="T118" fmla="*/ 50 w 724"/>
                <a:gd name="T119" fmla="*/ 57 h 1845"/>
                <a:gd name="T120" fmla="*/ 49 w 724"/>
                <a:gd name="T121" fmla="*/ 54 h 1845"/>
                <a:gd name="T122" fmla="*/ 54 w 724"/>
                <a:gd name="T123" fmla="*/ 50 h 1845"/>
                <a:gd name="T124" fmla="*/ 50 w 724"/>
                <a:gd name="T125" fmla="*/ 45 h 1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845"/>
                <a:gd name="T191" fmla="*/ 724 w 724"/>
                <a:gd name="T192" fmla="*/ 1845 h 18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0" name="Freeform 14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06 w 2011"/>
                <a:gd name="T1" fmla="*/ 131 h 3449"/>
                <a:gd name="T2" fmla="*/ 0 w 2011"/>
                <a:gd name="T3" fmla="*/ 215 h 3449"/>
                <a:gd name="T4" fmla="*/ 105 w 2011"/>
                <a:gd name="T5" fmla="*/ 0 h 3449"/>
                <a:gd name="T6" fmla="*/ 106 w 2011"/>
                <a:gd name="T7" fmla="*/ 22 h 3449"/>
                <a:gd name="T8" fmla="*/ 106 w 2011"/>
                <a:gd name="T9" fmla="*/ 24 h 3449"/>
                <a:gd name="T10" fmla="*/ 101 w 2011"/>
                <a:gd name="T11" fmla="*/ 20 h 3449"/>
                <a:gd name="T12" fmla="*/ 100 w 2011"/>
                <a:gd name="T13" fmla="*/ 24 h 3449"/>
                <a:gd name="T14" fmla="*/ 98 w 2011"/>
                <a:gd name="T15" fmla="*/ 26 h 3449"/>
                <a:gd name="T16" fmla="*/ 96 w 2011"/>
                <a:gd name="T17" fmla="*/ 22 h 3449"/>
                <a:gd name="T18" fmla="*/ 94 w 2011"/>
                <a:gd name="T19" fmla="*/ 22 h 3449"/>
                <a:gd name="T20" fmla="*/ 91 w 2011"/>
                <a:gd name="T21" fmla="*/ 31 h 3449"/>
                <a:gd name="T22" fmla="*/ 87 w 2011"/>
                <a:gd name="T23" fmla="*/ 26 h 3449"/>
                <a:gd name="T24" fmla="*/ 85 w 2011"/>
                <a:gd name="T25" fmla="*/ 26 h 3449"/>
                <a:gd name="T26" fmla="*/ 86 w 2011"/>
                <a:gd name="T27" fmla="*/ 31 h 3449"/>
                <a:gd name="T28" fmla="*/ 79 w 2011"/>
                <a:gd name="T29" fmla="*/ 31 h 3449"/>
                <a:gd name="T30" fmla="*/ 79 w 2011"/>
                <a:gd name="T31" fmla="*/ 34 h 3449"/>
                <a:gd name="T32" fmla="*/ 75 w 2011"/>
                <a:gd name="T33" fmla="*/ 31 h 3449"/>
                <a:gd name="T34" fmla="*/ 79 w 2011"/>
                <a:gd name="T35" fmla="*/ 36 h 3449"/>
                <a:gd name="T36" fmla="*/ 77 w 2011"/>
                <a:gd name="T37" fmla="*/ 37 h 3449"/>
                <a:gd name="T38" fmla="*/ 76 w 2011"/>
                <a:gd name="T39" fmla="*/ 37 h 3449"/>
                <a:gd name="T40" fmla="*/ 74 w 2011"/>
                <a:gd name="T41" fmla="*/ 40 h 3449"/>
                <a:gd name="T42" fmla="*/ 76 w 2011"/>
                <a:gd name="T43" fmla="*/ 39 h 3449"/>
                <a:gd name="T44" fmla="*/ 76 w 2011"/>
                <a:gd name="T45" fmla="*/ 44 h 3449"/>
                <a:gd name="T46" fmla="*/ 73 w 2011"/>
                <a:gd name="T47" fmla="*/ 45 h 3449"/>
                <a:gd name="T48" fmla="*/ 75 w 2011"/>
                <a:gd name="T49" fmla="*/ 49 h 3449"/>
                <a:gd name="T50" fmla="*/ 70 w 2011"/>
                <a:gd name="T51" fmla="*/ 47 h 3449"/>
                <a:gd name="T52" fmla="*/ 65 w 2011"/>
                <a:gd name="T53" fmla="*/ 47 h 3449"/>
                <a:gd name="T54" fmla="*/ 64 w 2011"/>
                <a:gd name="T55" fmla="*/ 51 h 3449"/>
                <a:gd name="T56" fmla="*/ 71 w 2011"/>
                <a:gd name="T57" fmla="*/ 53 h 3449"/>
                <a:gd name="T58" fmla="*/ 69 w 2011"/>
                <a:gd name="T59" fmla="*/ 54 h 3449"/>
                <a:gd name="T60" fmla="*/ 69 w 2011"/>
                <a:gd name="T61" fmla="*/ 59 h 3449"/>
                <a:gd name="T62" fmla="*/ 72 w 2011"/>
                <a:gd name="T63" fmla="*/ 59 h 3449"/>
                <a:gd name="T64" fmla="*/ 69 w 2011"/>
                <a:gd name="T65" fmla="*/ 65 h 3449"/>
                <a:gd name="T66" fmla="*/ 70 w 2011"/>
                <a:gd name="T67" fmla="*/ 69 h 3449"/>
                <a:gd name="T68" fmla="*/ 68 w 2011"/>
                <a:gd name="T69" fmla="*/ 73 h 3449"/>
                <a:gd name="T70" fmla="*/ 65 w 2011"/>
                <a:gd name="T71" fmla="*/ 77 h 3449"/>
                <a:gd name="T72" fmla="*/ 68 w 2011"/>
                <a:gd name="T73" fmla="*/ 78 h 3449"/>
                <a:gd name="T74" fmla="*/ 69 w 2011"/>
                <a:gd name="T75" fmla="*/ 81 h 3449"/>
                <a:gd name="T76" fmla="*/ 72 w 2011"/>
                <a:gd name="T77" fmla="*/ 85 h 3449"/>
                <a:gd name="T78" fmla="*/ 76 w 2011"/>
                <a:gd name="T79" fmla="*/ 88 h 3449"/>
                <a:gd name="T80" fmla="*/ 79 w 2011"/>
                <a:gd name="T81" fmla="*/ 85 h 3449"/>
                <a:gd name="T82" fmla="*/ 79 w 2011"/>
                <a:gd name="T83" fmla="*/ 92 h 3449"/>
                <a:gd name="T84" fmla="*/ 85 w 2011"/>
                <a:gd name="T85" fmla="*/ 92 h 3449"/>
                <a:gd name="T86" fmla="*/ 84 w 2011"/>
                <a:gd name="T87" fmla="*/ 93 h 3449"/>
                <a:gd name="T88" fmla="*/ 86 w 2011"/>
                <a:gd name="T89" fmla="*/ 96 h 3449"/>
                <a:gd name="T90" fmla="*/ 87 w 2011"/>
                <a:gd name="T91" fmla="*/ 100 h 3449"/>
                <a:gd name="T92" fmla="*/ 89 w 2011"/>
                <a:gd name="T93" fmla="*/ 99 h 3449"/>
                <a:gd name="T94" fmla="*/ 92 w 2011"/>
                <a:gd name="T95" fmla="*/ 94 h 3449"/>
                <a:gd name="T96" fmla="*/ 95 w 2011"/>
                <a:gd name="T97" fmla="*/ 98 h 3449"/>
                <a:gd name="T98" fmla="*/ 96 w 2011"/>
                <a:gd name="T99" fmla="*/ 105 h 3449"/>
                <a:gd name="T100" fmla="*/ 99 w 2011"/>
                <a:gd name="T101" fmla="*/ 105 h 3449"/>
                <a:gd name="T102" fmla="*/ 96 w 2011"/>
                <a:gd name="T103" fmla="*/ 115 h 3449"/>
                <a:gd name="T104" fmla="*/ 76 w 2011"/>
                <a:gd name="T105" fmla="*/ 129 h 3449"/>
                <a:gd name="T106" fmla="*/ 87 w 2011"/>
                <a:gd name="T107" fmla="*/ 131 h 3449"/>
                <a:gd name="T108" fmla="*/ 106 w 2011"/>
                <a:gd name="T109" fmla="*/ 131 h 3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1"/>
                <a:gd name="T166" fmla="*/ 0 h 3449"/>
                <a:gd name="T167" fmla="*/ 2011 w 2011"/>
                <a:gd name="T168" fmla="*/ 3449 h 3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1" name="Freeform 15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17 w 639"/>
                <a:gd name="T1" fmla="*/ 43 h 621"/>
                <a:gd name="T2" fmla="*/ 17 w 639"/>
                <a:gd name="T3" fmla="*/ 43 h 621"/>
                <a:gd name="T4" fmla="*/ 34 w 639"/>
                <a:gd name="T5" fmla="*/ 22 h 621"/>
                <a:gd name="T6" fmla="*/ 17 w 639"/>
                <a:gd name="T7" fmla="*/ 0 h 621"/>
                <a:gd name="T8" fmla="*/ 0 w 639"/>
                <a:gd name="T9" fmla="*/ 22 h 621"/>
                <a:gd name="T10" fmla="*/ 17 w 639"/>
                <a:gd name="T11" fmla="*/ 43 h 621"/>
                <a:gd name="T12" fmla="*/ 17 w 639"/>
                <a:gd name="T13" fmla="*/ 43 h 621"/>
                <a:gd name="T14" fmla="*/ 9 w 639"/>
                <a:gd name="T15" fmla="*/ 22 h 621"/>
                <a:gd name="T16" fmla="*/ 9 w 639"/>
                <a:gd name="T17" fmla="*/ 22 h 621"/>
                <a:gd name="T18" fmla="*/ 17 w 639"/>
                <a:gd name="T19" fmla="*/ 9 h 621"/>
                <a:gd name="T20" fmla="*/ 25 w 639"/>
                <a:gd name="T21" fmla="*/ 22 h 621"/>
                <a:gd name="T22" fmla="*/ 17 w 639"/>
                <a:gd name="T23" fmla="*/ 35 h 621"/>
                <a:gd name="T24" fmla="*/ 9 w 639"/>
                <a:gd name="T25" fmla="*/ 22 h 6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621"/>
                <a:gd name="T41" fmla="*/ 639 w 639"/>
                <a:gd name="T42" fmla="*/ 621 h 6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2" name="Freeform 16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6 w 441"/>
                <a:gd name="T1" fmla="*/ 10 h 621"/>
                <a:gd name="T2" fmla="*/ 36 w 441"/>
                <a:gd name="T3" fmla="*/ 10 h 621"/>
                <a:gd name="T4" fmla="*/ 27 w 441"/>
                <a:gd name="T5" fmla="*/ 8 h 621"/>
                <a:gd name="T6" fmla="*/ 16 w 441"/>
                <a:gd name="T7" fmla="*/ 12 h 621"/>
                <a:gd name="T8" fmla="*/ 29 w 441"/>
                <a:gd name="T9" fmla="*/ 18 h 621"/>
                <a:gd name="T10" fmla="*/ 43 w 441"/>
                <a:gd name="T11" fmla="*/ 30 h 621"/>
                <a:gd name="T12" fmla="*/ 18 w 441"/>
                <a:gd name="T13" fmla="*/ 43 h 621"/>
                <a:gd name="T14" fmla="*/ 6 w 441"/>
                <a:gd name="T15" fmla="*/ 42 h 621"/>
                <a:gd name="T16" fmla="*/ 6 w 441"/>
                <a:gd name="T17" fmla="*/ 33 h 621"/>
                <a:gd name="T18" fmla="*/ 19 w 441"/>
                <a:gd name="T19" fmla="*/ 36 h 621"/>
                <a:gd name="T20" fmla="*/ 27 w 441"/>
                <a:gd name="T21" fmla="*/ 31 h 621"/>
                <a:gd name="T22" fmla="*/ 15 w 441"/>
                <a:gd name="T23" fmla="*/ 25 h 621"/>
                <a:gd name="T24" fmla="*/ 0 w 441"/>
                <a:gd name="T25" fmla="*/ 12 h 621"/>
                <a:gd name="T26" fmla="*/ 24 w 441"/>
                <a:gd name="T27" fmla="*/ 0 h 621"/>
                <a:gd name="T28" fmla="*/ 36 w 441"/>
                <a:gd name="T29" fmla="*/ 6 h 621"/>
                <a:gd name="T30" fmla="*/ 36 w 441"/>
                <a:gd name="T31" fmla="*/ 10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1"/>
                <a:gd name="T49" fmla="*/ 0 h 621"/>
                <a:gd name="T50" fmla="*/ 441 w 441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3" name="Freeform 17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8 w 229"/>
                <a:gd name="T1" fmla="*/ 43 h 817"/>
                <a:gd name="T2" fmla="*/ 8 w 229"/>
                <a:gd name="T3" fmla="*/ 43 h 817"/>
                <a:gd name="T4" fmla="*/ 8 w 229"/>
                <a:gd name="T5" fmla="*/ 32 h 817"/>
                <a:gd name="T6" fmla="*/ 8 w 229"/>
                <a:gd name="T7" fmla="*/ 15 h 817"/>
                <a:gd name="T8" fmla="*/ 0 w 229"/>
                <a:gd name="T9" fmla="*/ 0 h 817"/>
                <a:gd name="T10" fmla="*/ 31 w 229"/>
                <a:gd name="T11" fmla="*/ 0 h 817"/>
                <a:gd name="T12" fmla="*/ 29 w 229"/>
                <a:gd name="T13" fmla="*/ 13 h 817"/>
                <a:gd name="T14" fmla="*/ 29 w 229"/>
                <a:gd name="T15" fmla="*/ 28 h 817"/>
                <a:gd name="T16" fmla="*/ 33 w 229"/>
                <a:gd name="T17" fmla="*/ 43 h 817"/>
                <a:gd name="T18" fmla="*/ 8 w 229"/>
                <a:gd name="T19" fmla="*/ 43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817"/>
                <a:gd name="T32" fmla="*/ 229 w 229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4" name="Freeform 18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11 w 662"/>
                <a:gd name="T1" fmla="*/ 45 h 863"/>
                <a:gd name="T2" fmla="*/ 11 w 662"/>
                <a:gd name="T3" fmla="*/ 45 h 863"/>
                <a:gd name="T4" fmla="*/ 11 w 662"/>
                <a:gd name="T5" fmla="*/ 34 h 863"/>
                <a:gd name="T6" fmla="*/ 11 w 662"/>
                <a:gd name="T7" fmla="*/ 31 h 863"/>
                <a:gd name="T8" fmla="*/ 21 w 662"/>
                <a:gd name="T9" fmla="*/ 34 h 863"/>
                <a:gd name="T10" fmla="*/ 35 w 662"/>
                <a:gd name="T11" fmla="*/ 17 h 863"/>
                <a:gd name="T12" fmla="*/ 20 w 662"/>
                <a:gd name="T13" fmla="*/ 0 h 863"/>
                <a:gd name="T14" fmla="*/ 9 w 662"/>
                <a:gd name="T15" fmla="*/ 5 h 863"/>
                <a:gd name="T16" fmla="*/ 8 w 662"/>
                <a:gd name="T17" fmla="*/ 5 h 863"/>
                <a:gd name="T18" fmla="*/ 0 w 662"/>
                <a:gd name="T19" fmla="*/ 5 h 863"/>
                <a:gd name="T20" fmla="*/ 5 w 662"/>
                <a:gd name="T21" fmla="*/ 17 h 863"/>
                <a:gd name="T22" fmla="*/ 5 w 662"/>
                <a:gd name="T23" fmla="*/ 31 h 863"/>
                <a:gd name="T24" fmla="*/ 5 w 662"/>
                <a:gd name="T25" fmla="*/ 45 h 863"/>
                <a:gd name="T26" fmla="*/ 11 w 662"/>
                <a:gd name="T27" fmla="*/ 45 h 863"/>
                <a:gd name="T28" fmla="*/ 11 w 662"/>
                <a:gd name="T29" fmla="*/ 45 h 863"/>
                <a:gd name="T30" fmla="*/ 10 w 662"/>
                <a:gd name="T31" fmla="*/ 17 h 863"/>
                <a:gd name="T32" fmla="*/ 10 w 662"/>
                <a:gd name="T33" fmla="*/ 17 h 863"/>
                <a:gd name="T34" fmla="*/ 17 w 662"/>
                <a:gd name="T35" fmla="*/ 6 h 863"/>
                <a:gd name="T36" fmla="*/ 26 w 662"/>
                <a:gd name="T37" fmla="*/ 17 h 863"/>
                <a:gd name="T38" fmla="*/ 18 w 662"/>
                <a:gd name="T39" fmla="*/ 25 h 863"/>
                <a:gd name="T40" fmla="*/ 10 w 662"/>
                <a:gd name="T41" fmla="*/ 17 h 8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2"/>
                <a:gd name="T64" fmla="*/ 0 h 863"/>
                <a:gd name="T65" fmla="*/ 662 w 662"/>
                <a:gd name="T66" fmla="*/ 863 h 8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5" name="Freeform 19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16 w 440"/>
                <a:gd name="T1" fmla="*/ 9 h 621"/>
                <a:gd name="T2" fmla="*/ 16 w 440"/>
                <a:gd name="T3" fmla="*/ 9 h 621"/>
                <a:gd name="T4" fmla="*/ 12 w 440"/>
                <a:gd name="T5" fmla="*/ 8 h 621"/>
                <a:gd name="T6" fmla="*/ 7 w 440"/>
                <a:gd name="T7" fmla="*/ 12 h 621"/>
                <a:gd name="T8" fmla="*/ 13 w 440"/>
                <a:gd name="T9" fmla="*/ 18 h 621"/>
                <a:gd name="T10" fmla="*/ 20 w 440"/>
                <a:gd name="T11" fmla="*/ 30 h 621"/>
                <a:gd name="T12" fmla="*/ 8 w 440"/>
                <a:gd name="T13" fmla="*/ 43 h 621"/>
                <a:gd name="T14" fmla="*/ 5 w 440"/>
                <a:gd name="T15" fmla="*/ 42 h 621"/>
                <a:gd name="T16" fmla="*/ 5 w 440"/>
                <a:gd name="T17" fmla="*/ 33 h 621"/>
                <a:gd name="T18" fmla="*/ 9 w 440"/>
                <a:gd name="T19" fmla="*/ 36 h 621"/>
                <a:gd name="T20" fmla="*/ 12 w 440"/>
                <a:gd name="T21" fmla="*/ 31 h 621"/>
                <a:gd name="T22" fmla="*/ 6 w 440"/>
                <a:gd name="T23" fmla="*/ 25 h 621"/>
                <a:gd name="T24" fmla="*/ 0 w 440"/>
                <a:gd name="T25" fmla="*/ 12 h 621"/>
                <a:gd name="T26" fmla="*/ 11 w 440"/>
                <a:gd name="T27" fmla="*/ 0 h 621"/>
                <a:gd name="T28" fmla="*/ 18 w 440"/>
                <a:gd name="T29" fmla="*/ 6 h 621"/>
                <a:gd name="T30" fmla="*/ 16 w 440"/>
                <a:gd name="T31" fmla="*/ 9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0"/>
                <a:gd name="T49" fmla="*/ 0 h 621"/>
                <a:gd name="T50" fmla="*/ 440 w 440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106" name="Group 29"/>
          <p:cNvGrpSpPr/>
          <p:nvPr userDrawn="1"/>
        </p:nvGrpSpPr>
        <p:grpSpPr>
          <a:xfrm>
            <a:off x="423343" y="540"/>
            <a:ext cx="4512063" cy="5142960"/>
            <a:chOff x="622299" y="794"/>
            <a:chExt cx="6632576" cy="7562056"/>
          </a:xfrm>
        </p:grpSpPr>
        <p:sp>
          <p:nvSpPr>
            <p:cNvPr id="107" name="Freeform 49"/>
            <p:cNvSpPr>
              <a:spLocks/>
            </p:cNvSpPr>
            <p:nvPr userDrawn="1"/>
          </p:nvSpPr>
          <p:spPr bwMode="ltGray">
            <a:xfrm flipH="1">
              <a:off x="622299" y="794"/>
              <a:ext cx="5346701" cy="7562056"/>
            </a:xfrm>
            <a:custGeom>
              <a:avLst/>
              <a:gdLst/>
              <a:ahLst/>
              <a:cxnLst/>
              <a:rect l="l" t="t" r="r" b="b"/>
              <a:pathLst>
                <a:path w="5346701" h="7562056">
                  <a:moveTo>
                    <a:pt x="5346701" y="0"/>
                  </a:moveTo>
                  <a:lnTo>
                    <a:pt x="0" y="0"/>
                  </a:lnTo>
                  <a:lnTo>
                    <a:pt x="0" y="7562056"/>
                  </a:lnTo>
                  <a:lnTo>
                    <a:pt x="474459" y="75620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51"/>
            <p:cNvSpPr>
              <a:spLocks/>
            </p:cNvSpPr>
            <p:nvPr userDrawn="1"/>
          </p:nvSpPr>
          <p:spPr bwMode="ltGray">
            <a:xfrm flipH="1">
              <a:off x="622300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ltGray">
            <a:xfrm flipH="1">
              <a:off x="1730375" y="1470819"/>
              <a:ext cx="2584450" cy="3092450"/>
            </a:xfrm>
            <a:custGeom>
              <a:avLst/>
              <a:gdLst>
                <a:gd name="T0" fmla="*/ 490 w 1628"/>
                <a:gd name="T1" fmla="*/ 1948 h 1948"/>
                <a:gd name="T2" fmla="*/ 402 w 1628"/>
                <a:gd name="T3" fmla="*/ 1886 h 1948"/>
                <a:gd name="T4" fmla="*/ 322 w 1628"/>
                <a:gd name="T5" fmla="*/ 1816 h 1948"/>
                <a:gd name="T6" fmla="*/ 250 w 1628"/>
                <a:gd name="T7" fmla="*/ 1740 h 1948"/>
                <a:gd name="T8" fmla="*/ 188 w 1628"/>
                <a:gd name="T9" fmla="*/ 1658 h 1948"/>
                <a:gd name="T10" fmla="*/ 134 w 1628"/>
                <a:gd name="T11" fmla="*/ 1570 h 1948"/>
                <a:gd name="T12" fmla="*/ 88 w 1628"/>
                <a:gd name="T13" fmla="*/ 1480 h 1948"/>
                <a:gd name="T14" fmla="*/ 52 w 1628"/>
                <a:gd name="T15" fmla="*/ 1384 h 1948"/>
                <a:gd name="T16" fmla="*/ 26 w 1628"/>
                <a:gd name="T17" fmla="*/ 1286 h 1948"/>
                <a:gd name="T18" fmla="*/ 8 w 1628"/>
                <a:gd name="T19" fmla="*/ 1186 h 1948"/>
                <a:gd name="T20" fmla="*/ 0 w 1628"/>
                <a:gd name="T21" fmla="*/ 1086 h 1948"/>
                <a:gd name="T22" fmla="*/ 2 w 1628"/>
                <a:gd name="T23" fmla="*/ 984 h 1948"/>
                <a:gd name="T24" fmla="*/ 14 w 1628"/>
                <a:gd name="T25" fmla="*/ 882 h 1948"/>
                <a:gd name="T26" fmla="*/ 36 w 1628"/>
                <a:gd name="T27" fmla="*/ 780 h 1948"/>
                <a:gd name="T28" fmla="*/ 70 w 1628"/>
                <a:gd name="T29" fmla="*/ 682 h 1948"/>
                <a:gd name="T30" fmla="*/ 112 w 1628"/>
                <a:gd name="T31" fmla="*/ 584 h 1948"/>
                <a:gd name="T32" fmla="*/ 166 w 1628"/>
                <a:gd name="T33" fmla="*/ 490 h 1948"/>
                <a:gd name="T34" fmla="*/ 196 w 1628"/>
                <a:gd name="T35" fmla="*/ 444 h 1948"/>
                <a:gd name="T36" fmla="*/ 262 w 1628"/>
                <a:gd name="T37" fmla="*/ 360 h 1948"/>
                <a:gd name="T38" fmla="*/ 334 w 1628"/>
                <a:gd name="T39" fmla="*/ 284 h 1948"/>
                <a:gd name="T40" fmla="*/ 414 w 1628"/>
                <a:gd name="T41" fmla="*/ 218 h 1948"/>
                <a:gd name="T42" fmla="*/ 498 w 1628"/>
                <a:gd name="T43" fmla="*/ 160 h 1948"/>
                <a:gd name="T44" fmla="*/ 588 w 1628"/>
                <a:gd name="T45" fmla="*/ 110 h 1948"/>
                <a:gd name="T46" fmla="*/ 682 w 1628"/>
                <a:gd name="T47" fmla="*/ 68 h 1948"/>
                <a:gd name="T48" fmla="*/ 778 w 1628"/>
                <a:gd name="T49" fmla="*/ 38 h 1948"/>
                <a:gd name="T50" fmla="*/ 876 w 1628"/>
                <a:gd name="T51" fmla="*/ 16 h 1948"/>
                <a:gd name="T52" fmla="*/ 978 w 1628"/>
                <a:gd name="T53" fmla="*/ 2 h 1948"/>
                <a:gd name="T54" fmla="*/ 1080 w 1628"/>
                <a:gd name="T55" fmla="*/ 0 h 1948"/>
                <a:gd name="T56" fmla="*/ 1182 w 1628"/>
                <a:gd name="T57" fmla="*/ 8 h 1948"/>
                <a:gd name="T58" fmla="*/ 1282 w 1628"/>
                <a:gd name="T59" fmla="*/ 24 h 1948"/>
                <a:gd name="T60" fmla="*/ 1382 w 1628"/>
                <a:gd name="T61" fmla="*/ 52 h 1948"/>
                <a:gd name="T62" fmla="*/ 1482 w 1628"/>
                <a:gd name="T63" fmla="*/ 88 h 1948"/>
                <a:gd name="T64" fmla="*/ 1576 w 1628"/>
                <a:gd name="T65" fmla="*/ 136 h 1948"/>
                <a:gd name="T66" fmla="*/ 1624 w 1628"/>
                <a:gd name="T67" fmla="*/ 164 h 1948"/>
                <a:gd name="T68" fmla="*/ 490 w 1628"/>
                <a:gd name="T69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948">
                  <a:moveTo>
                    <a:pt x="490" y="1948"/>
                  </a:moveTo>
                  <a:lnTo>
                    <a:pt x="490" y="1948"/>
                  </a:lnTo>
                  <a:lnTo>
                    <a:pt x="444" y="1918"/>
                  </a:lnTo>
                  <a:lnTo>
                    <a:pt x="402" y="1886"/>
                  </a:lnTo>
                  <a:lnTo>
                    <a:pt x="360" y="1852"/>
                  </a:lnTo>
                  <a:lnTo>
                    <a:pt x="322" y="1816"/>
                  </a:lnTo>
                  <a:lnTo>
                    <a:pt x="286" y="1778"/>
                  </a:lnTo>
                  <a:lnTo>
                    <a:pt x="250" y="1740"/>
                  </a:lnTo>
                  <a:lnTo>
                    <a:pt x="218" y="1700"/>
                  </a:lnTo>
                  <a:lnTo>
                    <a:pt x="188" y="1658"/>
                  </a:lnTo>
                  <a:lnTo>
                    <a:pt x="160" y="1614"/>
                  </a:lnTo>
                  <a:lnTo>
                    <a:pt x="134" y="1570"/>
                  </a:lnTo>
                  <a:lnTo>
                    <a:pt x="110" y="1526"/>
                  </a:lnTo>
                  <a:lnTo>
                    <a:pt x="88" y="1480"/>
                  </a:lnTo>
                  <a:lnTo>
                    <a:pt x="70" y="1432"/>
                  </a:lnTo>
                  <a:lnTo>
                    <a:pt x="52" y="1384"/>
                  </a:lnTo>
                  <a:lnTo>
                    <a:pt x="38" y="1336"/>
                  </a:lnTo>
                  <a:lnTo>
                    <a:pt x="26" y="1286"/>
                  </a:lnTo>
                  <a:lnTo>
                    <a:pt x="16" y="1236"/>
                  </a:lnTo>
                  <a:lnTo>
                    <a:pt x="8" y="1186"/>
                  </a:lnTo>
                  <a:lnTo>
                    <a:pt x="4" y="1136"/>
                  </a:lnTo>
                  <a:lnTo>
                    <a:pt x="0" y="1086"/>
                  </a:lnTo>
                  <a:lnTo>
                    <a:pt x="0" y="1034"/>
                  </a:lnTo>
                  <a:lnTo>
                    <a:pt x="2" y="984"/>
                  </a:lnTo>
                  <a:lnTo>
                    <a:pt x="8" y="932"/>
                  </a:lnTo>
                  <a:lnTo>
                    <a:pt x="14" y="882"/>
                  </a:lnTo>
                  <a:lnTo>
                    <a:pt x="24" y="830"/>
                  </a:lnTo>
                  <a:lnTo>
                    <a:pt x="36" y="780"/>
                  </a:lnTo>
                  <a:lnTo>
                    <a:pt x="52" y="730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2" y="584"/>
                  </a:lnTo>
                  <a:lnTo>
                    <a:pt x="138" y="536"/>
                  </a:lnTo>
                  <a:lnTo>
                    <a:pt x="166" y="490"/>
                  </a:lnTo>
                  <a:lnTo>
                    <a:pt x="166" y="490"/>
                  </a:lnTo>
                  <a:lnTo>
                    <a:pt x="196" y="444"/>
                  </a:lnTo>
                  <a:lnTo>
                    <a:pt x="228" y="402"/>
                  </a:lnTo>
                  <a:lnTo>
                    <a:pt x="262" y="360"/>
                  </a:lnTo>
                  <a:lnTo>
                    <a:pt x="298" y="322"/>
                  </a:lnTo>
                  <a:lnTo>
                    <a:pt x="334" y="284"/>
                  </a:lnTo>
                  <a:lnTo>
                    <a:pt x="374" y="250"/>
                  </a:lnTo>
                  <a:lnTo>
                    <a:pt x="414" y="218"/>
                  </a:lnTo>
                  <a:lnTo>
                    <a:pt x="456" y="188"/>
                  </a:lnTo>
                  <a:lnTo>
                    <a:pt x="498" y="160"/>
                  </a:lnTo>
                  <a:lnTo>
                    <a:pt x="542" y="134"/>
                  </a:lnTo>
                  <a:lnTo>
                    <a:pt x="588" y="110"/>
                  </a:lnTo>
                  <a:lnTo>
                    <a:pt x="634" y="88"/>
                  </a:lnTo>
                  <a:lnTo>
                    <a:pt x="682" y="68"/>
                  </a:lnTo>
                  <a:lnTo>
                    <a:pt x="730" y="52"/>
                  </a:lnTo>
                  <a:lnTo>
                    <a:pt x="778" y="38"/>
                  </a:lnTo>
                  <a:lnTo>
                    <a:pt x="828" y="26"/>
                  </a:lnTo>
                  <a:lnTo>
                    <a:pt x="876" y="16"/>
                  </a:lnTo>
                  <a:lnTo>
                    <a:pt x="926" y="8"/>
                  </a:lnTo>
                  <a:lnTo>
                    <a:pt x="978" y="2"/>
                  </a:lnTo>
                  <a:lnTo>
                    <a:pt x="1028" y="0"/>
                  </a:lnTo>
                  <a:lnTo>
                    <a:pt x="1080" y="0"/>
                  </a:lnTo>
                  <a:lnTo>
                    <a:pt x="1130" y="2"/>
                  </a:lnTo>
                  <a:lnTo>
                    <a:pt x="1182" y="8"/>
                  </a:lnTo>
                  <a:lnTo>
                    <a:pt x="1232" y="14"/>
                  </a:lnTo>
                  <a:lnTo>
                    <a:pt x="1282" y="24"/>
                  </a:lnTo>
                  <a:lnTo>
                    <a:pt x="1332" y="36"/>
                  </a:lnTo>
                  <a:lnTo>
                    <a:pt x="1382" y="52"/>
                  </a:lnTo>
                  <a:lnTo>
                    <a:pt x="1432" y="68"/>
                  </a:lnTo>
                  <a:lnTo>
                    <a:pt x="1482" y="88"/>
                  </a:lnTo>
                  <a:lnTo>
                    <a:pt x="1530" y="112"/>
                  </a:lnTo>
                  <a:lnTo>
                    <a:pt x="1576" y="136"/>
                  </a:lnTo>
                  <a:lnTo>
                    <a:pt x="1624" y="164"/>
                  </a:lnTo>
                  <a:lnTo>
                    <a:pt x="1624" y="164"/>
                  </a:lnTo>
                  <a:lnTo>
                    <a:pt x="1628" y="168"/>
                  </a:lnTo>
                  <a:lnTo>
                    <a:pt x="490" y="19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55"/>
            <p:cNvSpPr>
              <a:spLocks/>
            </p:cNvSpPr>
            <p:nvPr userDrawn="1"/>
          </p:nvSpPr>
          <p:spPr bwMode="ltGray">
            <a:xfrm flipH="1">
              <a:off x="4149725" y="858044"/>
              <a:ext cx="863600" cy="863600"/>
            </a:xfrm>
            <a:custGeom>
              <a:avLst/>
              <a:gdLst>
                <a:gd name="T0" fmla="*/ 0 w 544"/>
                <a:gd name="T1" fmla="*/ 272 h 544"/>
                <a:gd name="T2" fmla="*/ 4 w 544"/>
                <a:gd name="T3" fmla="*/ 218 h 544"/>
                <a:gd name="T4" fmla="*/ 20 w 544"/>
                <a:gd name="T5" fmla="*/ 166 h 544"/>
                <a:gd name="T6" fmla="*/ 46 w 544"/>
                <a:gd name="T7" fmla="*/ 120 h 544"/>
                <a:gd name="T8" fmla="*/ 80 w 544"/>
                <a:gd name="T9" fmla="*/ 80 h 544"/>
                <a:gd name="T10" fmla="*/ 120 w 544"/>
                <a:gd name="T11" fmla="*/ 46 h 544"/>
                <a:gd name="T12" fmla="*/ 166 w 544"/>
                <a:gd name="T13" fmla="*/ 20 h 544"/>
                <a:gd name="T14" fmla="*/ 216 w 544"/>
                <a:gd name="T15" fmla="*/ 4 h 544"/>
                <a:gd name="T16" fmla="*/ 272 w 544"/>
                <a:gd name="T17" fmla="*/ 0 h 544"/>
                <a:gd name="T18" fmla="*/ 300 w 544"/>
                <a:gd name="T19" fmla="*/ 0 h 544"/>
                <a:gd name="T20" fmla="*/ 352 w 544"/>
                <a:gd name="T21" fmla="*/ 12 h 544"/>
                <a:gd name="T22" fmla="*/ 402 w 544"/>
                <a:gd name="T23" fmla="*/ 32 h 544"/>
                <a:gd name="T24" fmla="*/ 446 w 544"/>
                <a:gd name="T25" fmla="*/ 62 h 544"/>
                <a:gd name="T26" fmla="*/ 482 w 544"/>
                <a:gd name="T27" fmla="*/ 98 h 544"/>
                <a:gd name="T28" fmla="*/ 512 w 544"/>
                <a:gd name="T29" fmla="*/ 142 h 544"/>
                <a:gd name="T30" fmla="*/ 532 w 544"/>
                <a:gd name="T31" fmla="*/ 190 h 544"/>
                <a:gd name="T32" fmla="*/ 544 w 544"/>
                <a:gd name="T33" fmla="*/ 244 h 544"/>
                <a:gd name="T34" fmla="*/ 544 w 544"/>
                <a:gd name="T35" fmla="*/ 272 h 544"/>
                <a:gd name="T36" fmla="*/ 538 w 544"/>
                <a:gd name="T37" fmla="*/ 326 h 544"/>
                <a:gd name="T38" fmla="*/ 524 w 544"/>
                <a:gd name="T39" fmla="*/ 378 h 544"/>
                <a:gd name="T40" fmla="*/ 498 w 544"/>
                <a:gd name="T41" fmla="*/ 424 h 544"/>
                <a:gd name="T42" fmla="*/ 464 w 544"/>
                <a:gd name="T43" fmla="*/ 464 h 544"/>
                <a:gd name="T44" fmla="*/ 424 w 544"/>
                <a:gd name="T45" fmla="*/ 498 h 544"/>
                <a:gd name="T46" fmla="*/ 378 w 544"/>
                <a:gd name="T47" fmla="*/ 524 h 544"/>
                <a:gd name="T48" fmla="*/ 326 w 544"/>
                <a:gd name="T49" fmla="*/ 540 h 544"/>
                <a:gd name="T50" fmla="*/ 272 w 544"/>
                <a:gd name="T51" fmla="*/ 544 h 544"/>
                <a:gd name="T52" fmla="*/ 244 w 544"/>
                <a:gd name="T53" fmla="*/ 544 h 544"/>
                <a:gd name="T54" fmla="*/ 190 w 544"/>
                <a:gd name="T55" fmla="*/ 532 h 544"/>
                <a:gd name="T56" fmla="*/ 142 w 544"/>
                <a:gd name="T57" fmla="*/ 512 h 544"/>
                <a:gd name="T58" fmla="*/ 98 w 544"/>
                <a:gd name="T59" fmla="*/ 482 h 544"/>
                <a:gd name="T60" fmla="*/ 62 w 544"/>
                <a:gd name="T61" fmla="*/ 446 h 544"/>
                <a:gd name="T62" fmla="*/ 32 w 544"/>
                <a:gd name="T63" fmla="*/ 402 h 544"/>
                <a:gd name="T64" fmla="*/ 12 w 544"/>
                <a:gd name="T65" fmla="*/ 354 h 544"/>
                <a:gd name="T66" fmla="*/ 0 w 544"/>
                <a:gd name="T67" fmla="*/ 300 h 544"/>
                <a:gd name="T68" fmla="*/ 0 w 544"/>
                <a:gd name="T6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44">
                  <a:moveTo>
                    <a:pt x="0" y="272"/>
                  </a:moveTo>
                  <a:lnTo>
                    <a:pt x="0" y="272"/>
                  </a:lnTo>
                  <a:lnTo>
                    <a:pt x="0" y="244"/>
                  </a:lnTo>
                  <a:lnTo>
                    <a:pt x="4" y="218"/>
                  </a:lnTo>
                  <a:lnTo>
                    <a:pt x="12" y="190"/>
                  </a:lnTo>
                  <a:lnTo>
                    <a:pt x="20" y="166"/>
                  </a:lnTo>
                  <a:lnTo>
                    <a:pt x="32" y="142"/>
                  </a:lnTo>
                  <a:lnTo>
                    <a:pt x="46" y="120"/>
                  </a:lnTo>
                  <a:lnTo>
                    <a:pt x="62" y="98"/>
                  </a:lnTo>
                  <a:lnTo>
                    <a:pt x="80" y="80"/>
                  </a:lnTo>
                  <a:lnTo>
                    <a:pt x="98" y="62"/>
                  </a:lnTo>
                  <a:lnTo>
                    <a:pt x="120" y="46"/>
                  </a:lnTo>
                  <a:lnTo>
                    <a:pt x="142" y="32"/>
                  </a:lnTo>
                  <a:lnTo>
                    <a:pt x="166" y="20"/>
                  </a:lnTo>
                  <a:lnTo>
                    <a:pt x="190" y="12"/>
                  </a:lnTo>
                  <a:lnTo>
                    <a:pt x="216" y="4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52" y="12"/>
                  </a:lnTo>
                  <a:lnTo>
                    <a:pt x="378" y="20"/>
                  </a:lnTo>
                  <a:lnTo>
                    <a:pt x="402" y="32"/>
                  </a:lnTo>
                  <a:lnTo>
                    <a:pt x="424" y="46"/>
                  </a:lnTo>
                  <a:lnTo>
                    <a:pt x="446" y="62"/>
                  </a:lnTo>
                  <a:lnTo>
                    <a:pt x="464" y="80"/>
                  </a:lnTo>
                  <a:lnTo>
                    <a:pt x="482" y="98"/>
                  </a:lnTo>
                  <a:lnTo>
                    <a:pt x="498" y="120"/>
                  </a:lnTo>
                  <a:lnTo>
                    <a:pt x="512" y="142"/>
                  </a:lnTo>
                  <a:lnTo>
                    <a:pt x="524" y="166"/>
                  </a:lnTo>
                  <a:lnTo>
                    <a:pt x="532" y="190"/>
                  </a:lnTo>
                  <a:lnTo>
                    <a:pt x="538" y="218"/>
                  </a:lnTo>
                  <a:lnTo>
                    <a:pt x="544" y="244"/>
                  </a:lnTo>
                  <a:lnTo>
                    <a:pt x="544" y="272"/>
                  </a:lnTo>
                  <a:lnTo>
                    <a:pt x="544" y="272"/>
                  </a:lnTo>
                  <a:lnTo>
                    <a:pt x="544" y="300"/>
                  </a:lnTo>
                  <a:lnTo>
                    <a:pt x="538" y="326"/>
                  </a:lnTo>
                  <a:lnTo>
                    <a:pt x="532" y="354"/>
                  </a:lnTo>
                  <a:lnTo>
                    <a:pt x="524" y="378"/>
                  </a:lnTo>
                  <a:lnTo>
                    <a:pt x="512" y="402"/>
                  </a:lnTo>
                  <a:lnTo>
                    <a:pt x="498" y="424"/>
                  </a:lnTo>
                  <a:lnTo>
                    <a:pt x="482" y="446"/>
                  </a:lnTo>
                  <a:lnTo>
                    <a:pt x="464" y="464"/>
                  </a:lnTo>
                  <a:lnTo>
                    <a:pt x="446" y="482"/>
                  </a:lnTo>
                  <a:lnTo>
                    <a:pt x="424" y="498"/>
                  </a:lnTo>
                  <a:lnTo>
                    <a:pt x="402" y="512"/>
                  </a:lnTo>
                  <a:lnTo>
                    <a:pt x="378" y="524"/>
                  </a:lnTo>
                  <a:lnTo>
                    <a:pt x="352" y="532"/>
                  </a:lnTo>
                  <a:lnTo>
                    <a:pt x="326" y="540"/>
                  </a:lnTo>
                  <a:lnTo>
                    <a:pt x="300" y="544"/>
                  </a:lnTo>
                  <a:lnTo>
                    <a:pt x="272" y="544"/>
                  </a:lnTo>
                  <a:lnTo>
                    <a:pt x="272" y="544"/>
                  </a:lnTo>
                  <a:lnTo>
                    <a:pt x="244" y="544"/>
                  </a:lnTo>
                  <a:lnTo>
                    <a:pt x="216" y="540"/>
                  </a:lnTo>
                  <a:lnTo>
                    <a:pt x="190" y="532"/>
                  </a:lnTo>
                  <a:lnTo>
                    <a:pt x="166" y="524"/>
                  </a:lnTo>
                  <a:lnTo>
                    <a:pt x="142" y="512"/>
                  </a:lnTo>
                  <a:lnTo>
                    <a:pt x="120" y="498"/>
                  </a:lnTo>
                  <a:lnTo>
                    <a:pt x="98" y="482"/>
                  </a:lnTo>
                  <a:lnTo>
                    <a:pt x="80" y="464"/>
                  </a:lnTo>
                  <a:lnTo>
                    <a:pt x="62" y="446"/>
                  </a:lnTo>
                  <a:lnTo>
                    <a:pt x="46" y="424"/>
                  </a:lnTo>
                  <a:lnTo>
                    <a:pt x="32" y="402"/>
                  </a:lnTo>
                  <a:lnTo>
                    <a:pt x="20" y="378"/>
                  </a:lnTo>
                  <a:lnTo>
                    <a:pt x="12" y="354"/>
                  </a:lnTo>
                  <a:lnTo>
                    <a:pt x="4" y="326"/>
                  </a:lnTo>
                  <a:lnTo>
                    <a:pt x="0" y="30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61"/>
            <p:cNvSpPr>
              <a:spLocks/>
            </p:cNvSpPr>
            <p:nvPr userDrawn="1"/>
          </p:nvSpPr>
          <p:spPr bwMode="ltGray">
            <a:xfrm flipH="1">
              <a:off x="5730875" y="972344"/>
              <a:ext cx="654050" cy="647700"/>
            </a:xfrm>
            <a:custGeom>
              <a:avLst/>
              <a:gdLst>
                <a:gd name="T0" fmla="*/ 412 w 412"/>
                <a:gd name="T1" fmla="*/ 336 h 408"/>
                <a:gd name="T2" fmla="*/ 412 w 412"/>
                <a:gd name="T3" fmla="*/ 336 h 408"/>
                <a:gd name="T4" fmla="*/ 394 w 412"/>
                <a:gd name="T5" fmla="*/ 352 h 408"/>
                <a:gd name="T6" fmla="*/ 374 w 412"/>
                <a:gd name="T7" fmla="*/ 368 h 408"/>
                <a:gd name="T8" fmla="*/ 354 w 412"/>
                <a:gd name="T9" fmla="*/ 380 h 408"/>
                <a:gd name="T10" fmla="*/ 334 w 412"/>
                <a:gd name="T11" fmla="*/ 390 h 408"/>
                <a:gd name="T12" fmla="*/ 312 w 412"/>
                <a:gd name="T13" fmla="*/ 398 h 408"/>
                <a:gd name="T14" fmla="*/ 288 w 412"/>
                <a:gd name="T15" fmla="*/ 404 h 408"/>
                <a:gd name="T16" fmla="*/ 266 w 412"/>
                <a:gd name="T17" fmla="*/ 406 h 408"/>
                <a:gd name="T18" fmla="*/ 244 w 412"/>
                <a:gd name="T19" fmla="*/ 408 h 408"/>
                <a:gd name="T20" fmla="*/ 220 w 412"/>
                <a:gd name="T21" fmla="*/ 408 h 408"/>
                <a:gd name="T22" fmla="*/ 198 w 412"/>
                <a:gd name="T23" fmla="*/ 404 h 408"/>
                <a:gd name="T24" fmla="*/ 174 w 412"/>
                <a:gd name="T25" fmla="*/ 400 h 408"/>
                <a:gd name="T26" fmla="*/ 152 w 412"/>
                <a:gd name="T27" fmla="*/ 392 h 408"/>
                <a:gd name="T28" fmla="*/ 132 w 412"/>
                <a:gd name="T29" fmla="*/ 382 h 408"/>
                <a:gd name="T30" fmla="*/ 110 w 412"/>
                <a:gd name="T31" fmla="*/ 370 h 408"/>
                <a:gd name="T32" fmla="*/ 92 w 412"/>
                <a:gd name="T33" fmla="*/ 356 h 408"/>
                <a:gd name="T34" fmla="*/ 72 w 412"/>
                <a:gd name="T35" fmla="*/ 340 h 408"/>
                <a:gd name="T36" fmla="*/ 72 w 412"/>
                <a:gd name="T37" fmla="*/ 340 h 408"/>
                <a:gd name="T38" fmla="*/ 56 w 412"/>
                <a:gd name="T39" fmla="*/ 322 h 408"/>
                <a:gd name="T40" fmla="*/ 42 w 412"/>
                <a:gd name="T41" fmla="*/ 302 h 408"/>
                <a:gd name="T42" fmla="*/ 30 w 412"/>
                <a:gd name="T43" fmla="*/ 282 h 408"/>
                <a:gd name="T44" fmla="*/ 20 w 412"/>
                <a:gd name="T45" fmla="*/ 262 h 408"/>
                <a:gd name="T46" fmla="*/ 12 w 412"/>
                <a:gd name="T47" fmla="*/ 240 h 408"/>
                <a:gd name="T48" fmla="*/ 6 w 412"/>
                <a:gd name="T49" fmla="*/ 218 h 408"/>
                <a:gd name="T50" fmla="*/ 2 w 412"/>
                <a:gd name="T51" fmla="*/ 194 h 408"/>
                <a:gd name="T52" fmla="*/ 0 w 412"/>
                <a:gd name="T53" fmla="*/ 172 h 408"/>
                <a:gd name="T54" fmla="*/ 2 w 412"/>
                <a:gd name="T55" fmla="*/ 148 h 408"/>
                <a:gd name="T56" fmla="*/ 4 w 412"/>
                <a:gd name="T57" fmla="*/ 126 h 408"/>
                <a:gd name="T58" fmla="*/ 10 w 412"/>
                <a:gd name="T59" fmla="*/ 104 h 408"/>
                <a:gd name="T60" fmla="*/ 18 w 412"/>
                <a:gd name="T61" fmla="*/ 80 h 408"/>
                <a:gd name="T62" fmla="*/ 26 w 412"/>
                <a:gd name="T63" fmla="*/ 60 h 408"/>
                <a:gd name="T64" fmla="*/ 38 w 412"/>
                <a:gd name="T65" fmla="*/ 40 h 408"/>
                <a:gd name="T66" fmla="*/ 52 w 412"/>
                <a:gd name="T67" fmla="*/ 20 h 408"/>
                <a:gd name="T68" fmla="*/ 68 w 412"/>
                <a:gd name="T69" fmla="*/ 2 h 408"/>
                <a:gd name="T70" fmla="*/ 70 w 412"/>
                <a:gd name="T71" fmla="*/ 0 h 408"/>
                <a:gd name="T72" fmla="*/ 412 w 412"/>
                <a:gd name="T73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08">
                  <a:moveTo>
                    <a:pt x="412" y="336"/>
                  </a:moveTo>
                  <a:lnTo>
                    <a:pt x="412" y="336"/>
                  </a:lnTo>
                  <a:lnTo>
                    <a:pt x="394" y="352"/>
                  </a:lnTo>
                  <a:lnTo>
                    <a:pt x="374" y="368"/>
                  </a:lnTo>
                  <a:lnTo>
                    <a:pt x="354" y="380"/>
                  </a:lnTo>
                  <a:lnTo>
                    <a:pt x="334" y="390"/>
                  </a:lnTo>
                  <a:lnTo>
                    <a:pt x="312" y="398"/>
                  </a:lnTo>
                  <a:lnTo>
                    <a:pt x="288" y="404"/>
                  </a:lnTo>
                  <a:lnTo>
                    <a:pt x="266" y="406"/>
                  </a:lnTo>
                  <a:lnTo>
                    <a:pt x="244" y="408"/>
                  </a:lnTo>
                  <a:lnTo>
                    <a:pt x="220" y="408"/>
                  </a:lnTo>
                  <a:lnTo>
                    <a:pt x="198" y="404"/>
                  </a:lnTo>
                  <a:lnTo>
                    <a:pt x="174" y="400"/>
                  </a:lnTo>
                  <a:lnTo>
                    <a:pt x="152" y="392"/>
                  </a:lnTo>
                  <a:lnTo>
                    <a:pt x="132" y="382"/>
                  </a:lnTo>
                  <a:lnTo>
                    <a:pt x="110" y="370"/>
                  </a:lnTo>
                  <a:lnTo>
                    <a:pt x="92" y="35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56" y="322"/>
                  </a:lnTo>
                  <a:lnTo>
                    <a:pt x="42" y="302"/>
                  </a:lnTo>
                  <a:lnTo>
                    <a:pt x="30" y="282"/>
                  </a:lnTo>
                  <a:lnTo>
                    <a:pt x="20" y="262"/>
                  </a:lnTo>
                  <a:lnTo>
                    <a:pt x="12" y="240"/>
                  </a:lnTo>
                  <a:lnTo>
                    <a:pt x="6" y="218"/>
                  </a:lnTo>
                  <a:lnTo>
                    <a:pt x="2" y="194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4" y="126"/>
                  </a:lnTo>
                  <a:lnTo>
                    <a:pt x="10" y="104"/>
                  </a:lnTo>
                  <a:lnTo>
                    <a:pt x="18" y="80"/>
                  </a:lnTo>
                  <a:lnTo>
                    <a:pt x="26" y="60"/>
                  </a:lnTo>
                  <a:lnTo>
                    <a:pt x="38" y="40"/>
                  </a:lnTo>
                  <a:lnTo>
                    <a:pt x="52" y="2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412" y="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62"/>
            <p:cNvSpPr>
              <a:spLocks/>
            </p:cNvSpPr>
            <p:nvPr userDrawn="1"/>
          </p:nvSpPr>
          <p:spPr bwMode="ltGray">
            <a:xfrm flipH="1">
              <a:off x="3006725" y="4140994"/>
              <a:ext cx="944562" cy="1122604"/>
            </a:xfrm>
            <a:custGeom>
              <a:avLst/>
              <a:gdLst>
                <a:gd name="T0" fmla="*/ 718 w 1008"/>
                <a:gd name="T1" fmla="*/ 0 h 1206"/>
                <a:gd name="T2" fmla="*/ 772 w 1008"/>
                <a:gd name="T3" fmla="*/ 38 h 1206"/>
                <a:gd name="T4" fmla="*/ 820 w 1008"/>
                <a:gd name="T5" fmla="*/ 82 h 1206"/>
                <a:gd name="T6" fmla="*/ 864 w 1008"/>
                <a:gd name="T7" fmla="*/ 128 h 1206"/>
                <a:gd name="T8" fmla="*/ 902 w 1008"/>
                <a:gd name="T9" fmla="*/ 180 h 1206"/>
                <a:gd name="T10" fmla="*/ 934 w 1008"/>
                <a:gd name="T11" fmla="*/ 234 h 1206"/>
                <a:gd name="T12" fmla="*/ 960 w 1008"/>
                <a:gd name="T13" fmla="*/ 290 h 1206"/>
                <a:gd name="T14" fmla="*/ 982 w 1008"/>
                <a:gd name="T15" fmla="*/ 350 h 1206"/>
                <a:gd name="T16" fmla="*/ 996 w 1008"/>
                <a:gd name="T17" fmla="*/ 410 h 1206"/>
                <a:gd name="T18" fmla="*/ 1006 w 1008"/>
                <a:gd name="T19" fmla="*/ 472 h 1206"/>
                <a:gd name="T20" fmla="*/ 1008 w 1008"/>
                <a:gd name="T21" fmla="*/ 534 h 1206"/>
                <a:gd name="T22" fmla="*/ 1006 w 1008"/>
                <a:gd name="T23" fmla="*/ 598 h 1206"/>
                <a:gd name="T24" fmla="*/ 998 w 1008"/>
                <a:gd name="T25" fmla="*/ 662 h 1206"/>
                <a:gd name="T26" fmla="*/ 984 w 1008"/>
                <a:gd name="T27" fmla="*/ 724 h 1206"/>
                <a:gd name="T28" fmla="*/ 962 w 1008"/>
                <a:gd name="T29" fmla="*/ 786 h 1206"/>
                <a:gd name="T30" fmla="*/ 936 w 1008"/>
                <a:gd name="T31" fmla="*/ 846 h 1206"/>
                <a:gd name="T32" fmla="*/ 902 w 1008"/>
                <a:gd name="T33" fmla="*/ 904 h 1206"/>
                <a:gd name="T34" fmla="*/ 884 w 1008"/>
                <a:gd name="T35" fmla="*/ 932 h 1206"/>
                <a:gd name="T36" fmla="*/ 842 w 1008"/>
                <a:gd name="T37" fmla="*/ 984 h 1206"/>
                <a:gd name="T38" fmla="*/ 798 w 1008"/>
                <a:gd name="T39" fmla="*/ 1030 h 1206"/>
                <a:gd name="T40" fmla="*/ 748 w 1008"/>
                <a:gd name="T41" fmla="*/ 1072 h 1206"/>
                <a:gd name="T42" fmla="*/ 696 w 1008"/>
                <a:gd name="T43" fmla="*/ 1108 h 1206"/>
                <a:gd name="T44" fmla="*/ 640 w 1008"/>
                <a:gd name="T45" fmla="*/ 1138 h 1206"/>
                <a:gd name="T46" fmla="*/ 582 w 1008"/>
                <a:gd name="T47" fmla="*/ 1164 h 1206"/>
                <a:gd name="T48" fmla="*/ 524 w 1008"/>
                <a:gd name="T49" fmla="*/ 1182 h 1206"/>
                <a:gd name="T50" fmla="*/ 462 w 1008"/>
                <a:gd name="T51" fmla="*/ 1196 h 1206"/>
                <a:gd name="T52" fmla="*/ 400 w 1008"/>
                <a:gd name="T53" fmla="*/ 1204 h 1206"/>
                <a:gd name="T54" fmla="*/ 336 w 1008"/>
                <a:gd name="T55" fmla="*/ 1206 h 1206"/>
                <a:gd name="T56" fmla="*/ 274 w 1008"/>
                <a:gd name="T57" fmla="*/ 1200 h 1206"/>
                <a:gd name="T58" fmla="*/ 210 w 1008"/>
                <a:gd name="T59" fmla="*/ 1190 h 1206"/>
                <a:gd name="T60" fmla="*/ 148 w 1008"/>
                <a:gd name="T61" fmla="*/ 1174 h 1206"/>
                <a:gd name="T62" fmla="*/ 88 w 1008"/>
                <a:gd name="T63" fmla="*/ 1150 h 1206"/>
                <a:gd name="T64" fmla="*/ 28 w 1008"/>
                <a:gd name="T65" fmla="*/ 1120 h 1206"/>
                <a:gd name="T66" fmla="*/ 718 w 1008"/>
                <a:gd name="T67" fmla="*/ 0 h 1206"/>
                <a:gd name="connsiteX0" fmla="*/ 7240 w 10000"/>
                <a:gd name="connsiteY0" fmla="*/ 65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7240 w 10000"/>
                <a:gd name="connsiteY67" fmla="*/ 65 h 10000"/>
                <a:gd name="connsiteX0" fmla="*/ 6927 w 10000"/>
                <a:gd name="connsiteY0" fmla="*/ 9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6927 w 10000"/>
                <a:gd name="connsiteY67" fmla="*/ 98 h 10000"/>
                <a:gd name="connsiteX0" fmla="*/ 0 w 10000"/>
                <a:gd name="connsiteY0" fmla="*/ 913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0" fmla="*/ 0 w 10000"/>
                <a:gd name="connsiteY0" fmla="*/ 9073 h 9935"/>
                <a:gd name="connsiteX1" fmla="*/ 7221 w 10000"/>
                <a:gd name="connsiteY1" fmla="*/ 0 h 9935"/>
                <a:gd name="connsiteX2" fmla="*/ 7401 w 10000"/>
                <a:gd name="connsiteY2" fmla="*/ 84 h 9935"/>
                <a:gd name="connsiteX3" fmla="*/ 7659 w 10000"/>
                <a:gd name="connsiteY3" fmla="*/ 250 h 9935"/>
                <a:gd name="connsiteX4" fmla="*/ 7897 w 10000"/>
                <a:gd name="connsiteY4" fmla="*/ 433 h 9935"/>
                <a:gd name="connsiteX5" fmla="*/ 8135 w 10000"/>
                <a:gd name="connsiteY5" fmla="*/ 615 h 9935"/>
                <a:gd name="connsiteX6" fmla="*/ 8353 w 10000"/>
                <a:gd name="connsiteY6" fmla="*/ 797 h 9935"/>
                <a:gd name="connsiteX7" fmla="*/ 8571 w 10000"/>
                <a:gd name="connsiteY7" fmla="*/ 996 h 9935"/>
                <a:gd name="connsiteX8" fmla="*/ 8770 w 10000"/>
                <a:gd name="connsiteY8" fmla="*/ 1212 h 9935"/>
                <a:gd name="connsiteX9" fmla="*/ 8948 w 10000"/>
                <a:gd name="connsiteY9" fmla="*/ 1428 h 9935"/>
                <a:gd name="connsiteX10" fmla="*/ 9107 w 10000"/>
                <a:gd name="connsiteY10" fmla="*/ 1643 h 9935"/>
                <a:gd name="connsiteX11" fmla="*/ 9266 w 10000"/>
                <a:gd name="connsiteY11" fmla="*/ 1875 h 9935"/>
                <a:gd name="connsiteX12" fmla="*/ 9405 w 10000"/>
                <a:gd name="connsiteY12" fmla="*/ 2107 h 9935"/>
                <a:gd name="connsiteX13" fmla="*/ 9524 w 10000"/>
                <a:gd name="connsiteY13" fmla="*/ 2340 h 9935"/>
                <a:gd name="connsiteX14" fmla="*/ 9643 w 10000"/>
                <a:gd name="connsiteY14" fmla="*/ 2588 h 9935"/>
                <a:gd name="connsiteX15" fmla="*/ 9742 w 10000"/>
                <a:gd name="connsiteY15" fmla="*/ 2837 h 9935"/>
                <a:gd name="connsiteX16" fmla="*/ 9821 w 10000"/>
                <a:gd name="connsiteY16" fmla="*/ 3086 h 9935"/>
                <a:gd name="connsiteX17" fmla="*/ 9881 w 10000"/>
                <a:gd name="connsiteY17" fmla="*/ 3335 h 9935"/>
                <a:gd name="connsiteX18" fmla="*/ 9940 w 10000"/>
                <a:gd name="connsiteY18" fmla="*/ 3583 h 9935"/>
                <a:gd name="connsiteX19" fmla="*/ 9980 w 10000"/>
                <a:gd name="connsiteY19" fmla="*/ 3849 h 9935"/>
                <a:gd name="connsiteX20" fmla="*/ 10000 w 10000"/>
                <a:gd name="connsiteY20" fmla="*/ 4114 h 9935"/>
                <a:gd name="connsiteX21" fmla="*/ 10000 w 10000"/>
                <a:gd name="connsiteY21" fmla="*/ 4363 h 9935"/>
                <a:gd name="connsiteX22" fmla="*/ 10000 w 10000"/>
                <a:gd name="connsiteY22" fmla="*/ 4628 h 9935"/>
                <a:gd name="connsiteX23" fmla="*/ 9980 w 10000"/>
                <a:gd name="connsiteY23" fmla="*/ 4894 h 9935"/>
                <a:gd name="connsiteX24" fmla="*/ 9940 w 10000"/>
                <a:gd name="connsiteY24" fmla="*/ 5159 h 9935"/>
                <a:gd name="connsiteX25" fmla="*/ 9901 w 10000"/>
                <a:gd name="connsiteY25" fmla="*/ 5424 h 9935"/>
                <a:gd name="connsiteX26" fmla="*/ 9841 w 10000"/>
                <a:gd name="connsiteY26" fmla="*/ 5673 h 9935"/>
                <a:gd name="connsiteX27" fmla="*/ 9762 w 10000"/>
                <a:gd name="connsiteY27" fmla="*/ 5938 h 9935"/>
                <a:gd name="connsiteX28" fmla="*/ 9663 w 10000"/>
                <a:gd name="connsiteY28" fmla="*/ 6187 h 9935"/>
                <a:gd name="connsiteX29" fmla="*/ 9544 w 10000"/>
                <a:gd name="connsiteY29" fmla="*/ 6452 h 9935"/>
                <a:gd name="connsiteX30" fmla="*/ 9425 w 10000"/>
                <a:gd name="connsiteY30" fmla="*/ 6701 h 9935"/>
                <a:gd name="connsiteX31" fmla="*/ 9286 w 10000"/>
                <a:gd name="connsiteY31" fmla="*/ 6950 h 9935"/>
                <a:gd name="connsiteX32" fmla="*/ 9127 w 10000"/>
                <a:gd name="connsiteY32" fmla="*/ 7182 h 9935"/>
                <a:gd name="connsiteX33" fmla="*/ 8948 w 10000"/>
                <a:gd name="connsiteY33" fmla="*/ 7431 h 9935"/>
                <a:gd name="connsiteX34" fmla="*/ 8948 w 10000"/>
                <a:gd name="connsiteY34" fmla="*/ 7431 h 9935"/>
                <a:gd name="connsiteX35" fmla="*/ 8770 w 10000"/>
                <a:gd name="connsiteY35" fmla="*/ 7663 h 9935"/>
                <a:gd name="connsiteX36" fmla="*/ 8571 w 10000"/>
                <a:gd name="connsiteY36" fmla="*/ 7879 h 9935"/>
                <a:gd name="connsiteX37" fmla="*/ 8353 w 10000"/>
                <a:gd name="connsiteY37" fmla="*/ 8094 h 9935"/>
                <a:gd name="connsiteX38" fmla="*/ 8135 w 10000"/>
                <a:gd name="connsiteY38" fmla="*/ 8293 h 9935"/>
                <a:gd name="connsiteX39" fmla="*/ 7917 w 10000"/>
                <a:gd name="connsiteY39" fmla="*/ 8476 h 9935"/>
                <a:gd name="connsiteX40" fmla="*/ 7679 w 10000"/>
                <a:gd name="connsiteY40" fmla="*/ 8658 h 9935"/>
                <a:gd name="connsiteX41" fmla="*/ 7421 w 10000"/>
                <a:gd name="connsiteY41" fmla="*/ 8824 h 9935"/>
                <a:gd name="connsiteX42" fmla="*/ 7163 w 10000"/>
                <a:gd name="connsiteY42" fmla="*/ 8973 h 9935"/>
                <a:gd name="connsiteX43" fmla="*/ 6905 w 10000"/>
                <a:gd name="connsiteY43" fmla="*/ 9122 h 9935"/>
                <a:gd name="connsiteX44" fmla="*/ 6627 w 10000"/>
                <a:gd name="connsiteY44" fmla="*/ 9255 h 9935"/>
                <a:gd name="connsiteX45" fmla="*/ 6349 w 10000"/>
                <a:gd name="connsiteY45" fmla="*/ 9371 h 9935"/>
                <a:gd name="connsiteX46" fmla="*/ 6071 w 10000"/>
                <a:gd name="connsiteY46" fmla="*/ 9487 h 9935"/>
                <a:gd name="connsiteX47" fmla="*/ 5774 w 10000"/>
                <a:gd name="connsiteY47" fmla="*/ 9587 h 9935"/>
                <a:gd name="connsiteX48" fmla="*/ 5496 w 10000"/>
                <a:gd name="connsiteY48" fmla="*/ 9670 h 9935"/>
                <a:gd name="connsiteX49" fmla="*/ 5198 w 10000"/>
                <a:gd name="connsiteY49" fmla="*/ 9736 h 9935"/>
                <a:gd name="connsiteX50" fmla="*/ 4881 w 10000"/>
                <a:gd name="connsiteY50" fmla="*/ 9802 h 9935"/>
                <a:gd name="connsiteX51" fmla="*/ 4583 w 10000"/>
                <a:gd name="connsiteY51" fmla="*/ 9852 h 9935"/>
                <a:gd name="connsiteX52" fmla="*/ 4266 w 10000"/>
                <a:gd name="connsiteY52" fmla="*/ 9885 h 9935"/>
                <a:gd name="connsiteX53" fmla="*/ 3968 w 10000"/>
                <a:gd name="connsiteY53" fmla="*/ 9918 h 9935"/>
                <a:gd name="connsiteX54" fmla="*/ 3651 w 10000"/>
                <a:gd name="connsiteY54" fmla="*/ 9935 h 9935"/>
                <a:gd name="connsiteX55" fmla="*/ 3333 w 10000"/>
                <a:gd name="connsiteY55" fmla="*/ 9935 h 9935"/>
                <a:gd name="connsiteX56" fmla="*/ 3036 w 10000"/>
                <a:gd name="connsiteY56" fmla="*/ 9918 h 9935"/>
                <a:gd name="connsiteX57" fmla="*/ 2718 w 10000"/>
                <a:gd name="connsiteY57" fmla="*/ 9885 h 9935"/>
                <a:gd name="connsiteX58" fmla="*/ 2401 w 10000"/>
                <a:gd name="connsiteY58" fmla="*/ 9852 h 9935"/>
                <a:gd name="connsiteX59" fmla="*/ 2083 w 10000"/>
                <a:gd name="connsiteY59" fmla="*/ 9802 h 9935"/>
                <a:gd name="connsiteX60" fmla="*/ 1786 w 10000"/>
                <a:gd name="connsiteY60" fmla="*/ 9736 h 9935"/>
                <a:gd name="connsiteX61" fmla="*/ 1468 w 10000"/>
                <a:gd name="connsiteY61" fmla="*/ 9670 h 9935"/>
                <a:gd name="connsiteX62" fmla="*/ 1171 w 10000"/>
                <a:gd name="connsiteY62" fmla="*/ 9570 h 9935"/>
                <a:gd name="connsiteX63" fmla="*/ 873 w 10000"/>
                <a:gd name="connsiteY63" fmla="*/ 9471 h 9935"/>
                <a:gd name="connsiteX64" fmla="*/ 575 w 10000"/>
                <a:gd name="connsiteY64" fmla="*/ 9355 h 9935"/>
                <a:gd name="connsiteX65" fmla="*/ 278 w 10000"/>
                <a:gd name="connsiteY65" fmla="*/ 9222 h 9935"/>
                <a:gd name="connsiteX66" fmla="*/ 0 w 10000"/>
                <a:gd name="connsiteY66" fmla="*/ 9073 h 9935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00" h="10000">
                  <a:moveTo>
                    <a:pt x="0" y="9132"/>
                  </a:moveTo>
                  <a:cubicBezTo>
                    <a:pt x="-59" y="9118"/>
                    <a:pt x="7182" y="-52"/>
                    <a:pt x="7221" y="0"/>
                  </a:cubicBezTo>
                  <a:lnTo>
                    <a:pt x="7401" y="85"/>
                  </a:lnTo>
                  <a:lnTo>
                    <a:pt x="7659" y="252"/>
                  </a:lnTo>
                  <a:lnTo>
                    <a:pt x="7897" y="436"/>
                  </a:lnTo>
                  <a:lnTo>
                    <a:pt x="8135" y="619"/>
                  </a:lnTo>
                  <a:lnTo>
                    <a:pt x="8353" y="802"/>
                  </a:lnTo>
                  <a:lnTo>
                    <a:pt x="8571" y="1003"/>
                  </a:lnTo>
                  <a:lnTo>
                    <a:pt x="8770" y="1220"/>
                  </a:lnTo>
                  <a:lnTo>
                    <a:pt x="8948" y="1437"/>
                  </a:lnTo>
                  <a:lnTo>
                    <a:pt x="9107" y="1654"/>
                  </a:lnTo>
                  <a:lnTo>
                    <a:pt x="9266" y="1887"/>
                  </a:lnTo>
                  <a:cubicBezTo>
                    <a:pt x="9312" y="1965"/>
                    <a:pt x="9359" y="2043"/>
                    <a:pt x="9405" y="2121"/>
                  </a:cubicBezTo>
                  <a:cubicBezTo>
                    <a:pt x="9445" y="2199"/>
                    <a:pt x="9484" y="2277"/>
                    <a:pt x="9524" y="2355"/>
                  </a:cubicBezTo>
                  <a:cubicBezTo>
                    <a:pt x="9564" y="2438"/>
                    <a:pt x="9603" y="2522"/>
                    <a:pt x="9643" y="2605"/>
                  </a:cubicBezTo>
                  <a:cubicBezTo>
                    <a:pt x="9676" y="2689"/>
                    <a:pt x="9709" y="2772"/>
                    <a:pt x="9742" y="2856"/>
                  </a:cubicBezTo>
                  <a:cubicBezTo>
                    <a:pt x="9768" y="2939"/>
                    <a:pt x="9795" y="3023"/>
                    <a:pt x="9821" y="3106"/>
                  </a:cubicBezTo>
                  <a:cubicBezTo>
                    <a:pt x="9841" y="3190"/>
                    <a:pt x="9861" y="3273"/>
                    <a:pt x="9881" y="3357"/>
                  </a:cubicBezTo>
                  <a:cubicBezTo>
                    <a:pt x="9901" y="3440"/>
                    <a:pt x="9920" y="3523"/>
                    <a:pt x="9940" y="3606"/>
                  </a:cubicBezTo>
                  <a:cubicBezTo>
                    <a:pt x="9953" y="3696"/>
                    <a:pt x="9967" y="3785"/>
                    <a:pt x="9980" y="3874"/>
                  </a:cubicBezTo>
                  <a:cubicBezTo>
                    <a:pt x="9987" y="3963"/>
                    <a:pt x="9993" y="4052"/>
                    <a:pt x="10000" y="4141"/>
                  </a:cubicBezTo>
                  <a:lnTo>
                    <a:pt x="10000" y="4392"/>
                  </a:lnTo>
                  <a:lnTo>
                    <a:pt x="10000" y="4658"/>
                  </a:lnTo>
                  <a:cubicBezTo>
                    <a:pt x="9993" y="4748"/>
                    <a:pt x="9987" y="4836"/>
                    <a:pt x="9980" y="4926"/>
                  </a:cubicBezTo>
                  <a:cubicBezTo>
                    <a:pt x="9967" y="5015"/>
                    <a:pt x="9953" y="5104"/>
                    <a:pt x="9940" y="5193"/>
                  </a:cubicBezTo>
                  <a:cubicBezTo>
                    <a:pt x="9927" y="5281"/>
                    <a:pt x="9914" y="5371"/>
                    <a:pt x="9901" y="5459"/>
                  </a:cubicBezTo>
                  <a:cubicBezTo>
                    <a:pt x="9881" y="5543"/>
                    <a:pt x="9861" y="5626"/>
                    <a:pt x="9841" y="5710"/>
                  </a:cubicBezTo>
                  <a:cubicBezTo>
                    <a:pt x="9815" y="5799"/>
                    <a:pt x="9788" y="5888"/>
                    <a:pt x="9762" y="5977"/>
                  </a:cubicBezTo>
                  <a:cubicBezTo>
                    <a:pt x="9729" y="6060"/>
                    <a:pt x="9696" y="6144"/>
                    <a:pt x="9663" y="6227"/>
                  </a:cubicBezTo>
                  <a:cubicBezTo>
                    <a:pt x="9623" y="6316"/>
                    <a:pt x="9584" y="6406"/>
                    <a:pt x="9544" y="6494"/>
                  </a:cubicBezTo>
                  <a:lnTo>
                    <a:pt x="9425" y="6745"/>
                  </a:lnTo>
                  <a:lnTo>
                    <a:pt x="9286" y="6995"/>
                  </a:lnTo>
                  <a:lnTo>
                    <a:pt x="9127" y="7229"/>
                  </a:lnTo>
                  <a:lnTo>
                    <a:pt x="8948" y="7480"/>
                  </a:lnTo>
                  <a:lnTo>
                    <a:pt x="8948" y="7480"/>
                  </a:lnTo>
                  <a:cubicBezTo>
                    <a:pt x="8889" y="7558"/>
                    <a:pt x="8829" y="7635"/>
                    <a:pt x="8770" y="7713"/>
                  </a:cubicBezTo>
                  <a:cubicBezTo>
                    <a:pt x="8704" y="7786"/>
                    <a:pt x="8637" y="7858"/>
                    <a:pt x="8571" y="7931"/>
                  </a:cubicBezTo>
                  <a:lnTo>
                    <a:pt x="8353" y="8147"/>
                  </a:lnTo>
                  <a:lnTo>
                    <a:pt x="8135" y="8347"/>
                  </a:lnTo>
                  <a:lnTo>
                    <a:pt x="7917" y="8531"/>
                  </a:lnTo>
                  <a:lnTo>
                    <a:pt x="7679" y="8715"/>
                  </a:lnTo>
                  <a:lnTo>
                    <a:pt x="7421" y="8882"/>
                  </a:lnTo>
                  <a:lnTo>
                    <a:pt x="7163" y="9032"/>
                  </a:lnTo>
                  <a:lnTo>
                    <a:pt x="6905" y="9182"/>
                  </a:lnTo>
                  <a:lnTo>
                    <a:pt x="6627" y="9316"/>
                  </a:lnTo>
                  <a:lnTo>
                    <a:pt x="6349" y="9432"/>
                  </a:lnTo>
                  <a:lnTo>
                    <a:pt x="6071" y="9549"/>
                  </a:lnTo>
                  <a:lnTo>
                    <a:pt x="5774" y="9650"/>
                  </a:lnTo>
                  <a:lnTo>
                    <a:pt x="5496" y="9733"/>
                  </a:lnTo>
                  <a:lnTo>
                    <a:pt x="5198" y="9800"/>
                  </a:lnTo>
                  <a:lnTo>
                    <a:pt x="4881" y="9866"/>
                  </a:lnTo>
                  <a:lnTo>
                    <a:pt x="4583" y="9916"/>
                  </a:lnTo>
                  <a:lnTo>
                    <a:pt x="4266" y="9950"/>
                  </a:lnTo>
                  <a:lnTo>
                    <a:pt x="3968" y="9983"/>
                  </a:lnTo>
                  <a:lnTo>
                    <a:pt x="3651" y="10000"/>
                  </a:lnTo>
                  <a:lnTo>
                    <a:pt x="3333" y="10000"/>
                  </a:lnTo>
                  <a:lnTo>
                    <a:pt x="3036" y="9983"/>
                  </a:lnTo>
                  <a:lnTo>
                    <a:pt x="2718" y="9950"/>
                  </a:lnTo>
                  <a:lnTo>
                    <a:pt x="2401" y="9916"/>
                  </a:lnTo>
                  <a:lnTo>
                    <a:pt x="2083" y="9866"/>
                  </a:lnTo>
                  <a:lnTo>
                    <a:pt x="1786" y="9800"/>
                  </a:lnTo>
                  <a:lnTo>
                    <a:pt x="1468" y="9733"/>
                  </a:lnTo>
                  <a:lnTo>
                    <a:pt x="1171" y="9633"/>
                  </a:lnTo>
                  <a:lnTo>
                    <a:pt x="873" y="9533"/>
                  </a:lnTo>
                  <a:lnTo>
                    <a:pt x="575" y="9416"/>
                  </a:lnTo>
                  <a:lnTo>
                    <a:pt x="278" y="9282"/>
                  </a:lnTo>
                  <a:lnTo>
                    <a:pt x="0" y="91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3" name="Obdélník 17"/>
          <p:cNvSpPr/>
          <p:nvPr userDrawn="1"/>
        </p:nvSpPr>
        <p:spPr>
          <a:xfrm>
            <a:off x="0" y="-8965"/>
            <a:ext cx="3748885" cy="5162740"/>
          </a:xfrm>
          <a:custGeom>
            <a:avLst/>
            <a:gdLst>
              <a:gd name="connsiteX0" fmla="*/ 0 w 4262593"/>
              <a:gd name="connsiteY0" fmla="*/ 0 h 5152466"/>
              <a:gd name="connsiteX1" fmla="*/ 4262593 w 4262593"/>
              <a:gd name="connsiteY1" fmla="*/ 0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4262593"/>
              <a:gd name="connsiteY0" fmla="*/ 0 h 5152466"/>
              <a:gd name="connsiteX1" fmla="*/ 337865 w 4262593"/>
              <a:gd name="connsiteY1" fmla="*/ 30822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3163258"/>
              <a:gd name="connsiteY0" fmla="*/ 0 h 5152466"/>
              <a:gd name="connsiteX1" fmla="*/ 337865 w 3163258"/>
              <a:gd name="connsiteY1" fmla="*/ 30822 h 5152466"/>
              <a:gd name="connsiteX2" fmla="*/ 3163258 w 3163258"/>
              <a:gd name="connsiteY2" fmla="*/ 5029176 h 5152466"/>
              <a:gd name="connsiteX3" fmla="*/ 0 w 3163258"/>
              <a:gd name="connsiteY3" fmla="*/ 5152466 h 5152466"/>
              <a:gd name="connsiteX4" fmla="*/ 0 w 3163258"/>
              <a:gd name="connsiteY4" fmla="*/ 0 h 5152466"/>
              <a:gd name="connsiteX0" fmla="*/ 0 w 3748885"/>
              <a:gd name="connsiteY0" fmla="*/ 0 h 5162740"/>
              <a:gd name="connsiteX1" fmla="*/ 337865 w 3748885"/>
              <a:gd name="connsiteY1" fmla="*/ 3082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30332 w 3748885"/>
              <a:gd name="connsiteY1" fmla="*/ 10274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686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38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885" h="5162740">
                <a:moveTo>
                  <a:pt x="0" y="0"/>
                </a:moveTo>
                <a:lnTo>
                  <a:pt x="450804" y="38"/>
                </a:lnTo>
                <a:lnTo>
                  <a:pt x="3748885" y="5162740"/>
                </a:lnTo>
                <a:lnTo>
                  <a:pt x="0" y="5152466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 62"/>
          <p:cNvSpPr>
            <a:spLocks noChangeAspect="1"/>
          </p:cNvSpPr>
          <p:nvPr userDrawn="1"/>
        </p:nvSpPr>
        <p:spPr bwMode="ltGray">
          <a:xfrm flipH="1">
            <a:off x="1230670" y="1931377"/>
            <a:ext cx="1618770" cy="1987927"/>
          </a:xfrm>
          <a:custGeom>
            <a:avLst/>
            <a:gdLst>
              <a:gd name="T0" fmla="*/ 718 w 1008"/>
              <a:gd name="T1" fmla="*/ 0 h 1206"/>
              <a:gd name="T2" fmla="*/ 772 w 1008"/>
              <a:gd name="T3" fmla="*/ 38 h 1206"/>
              <a:gd name="T4" fmla="*/ 820 w 1008"/>
              <a:gd name="T5" fmla="*/ 82 h 1206"/>
              <a:gd name="T6" fmla="*/ 864 w 1008"/>
              <a:gd name="T7" fmla="*/ 128 h 1206"/>
              <a:gd name="T8" fmla="*/ 902 w 1008"/>
              <a:gd name="T9" fmla="*/ 180 h 1206"/>
              <a:gd name="T10" fmla="*/ 934 w 1008"/>
              <a:gd name="T11" fmla="*/ 234 h 1206"/>
              <a:gd name="T12" fmla="*/ 960 w 1008"/>
              <a:gd name="T13" fmla="*/ 290 h 1206"/>
              <a:gd name="T14" fmla="*/ 982 w 1008"/>
              <a:gd name="T15" fmla="*/ 350 h 1206"/>
              <a:gd name="T16" fmla="*/ 996 w 1008"/>
              <a:gd name="T17" fmla="*/ 410 h 1206"/>
              <a:gd name="T18" fmla="*/ 1006 w 1008"/>
              <a:gd name="T19" fmla="*/ 472 h 1206"/>
              <a:gd name="T20" fmla="*/ 1008 w 1008"/>
              <a:gd name="T21" fmla="*/ 534 h 1206"/>
              <a:gd name="T22" fmla="*/ 1006 w 1008"/>
              <a:gd name="T23" fmla="*/ 598 h 1206"/>
              <a:gd name="T24" fmla="*/ 998 w 1008"/>
              <a:gd name="T25" fmla="*/ 662 h 1206"/>
              <a:gd name="T26" fmla="*/ 984 w 1008"/>
              <a:gd name="T27" fmla="*/ 724 h 1206"/>
              <a:gd name="T28" fmla="*/ 962 w 1008"/>
              <a:gd name="T29" fmla="*/ 786 h 1206"/>
              <a:gd name="T30" fmla="*/ 936 w 1008"/>
              <a:gd name="T31" fmla="*/ 846 h 1206"/>
              <a:gd name="T32" fmla="*/ 902 w 1008"/>
              <a:gd name="T33" fmla="*/ 904 h 1206"/>
              <a:gd name="T34" fmla="*/ 884 w 1008"/>
              <a:gd name="T35" fmla="*/ 932 h 1206"/>
              <a:gd name="T36" fmla="*/ 842 w 1008"/>
              <a:gd name="T37" fmla="*/ 984 h 1206"/>
              <a:gd name="T38" fmla="*/ 798 w 1008"/>
              <a:gd name="T39" fmla="*/ 1030 h 1206"/>
              <a:gd name="T40" fmla="*/ 748 w 1008"/>
              <a:gd name="T41" fmla="*/ 1072 h 1206"/>
              <a:gd name="T42" fmla="*/ 696 w 1008"/>
              <a:gd name="T43" fmla="*/ 1108 h 1206"/>
              <a:gd name="T44" fmla="*/ 640 w 1008"/>
              <a:gd name="T45" fmla="*/ 1138 h 1206"/>
              <a:gd name="T46" fmla="*/ 582 w 1008"/>
              <a:gd name="T47" fmla="*/ 1164 h 1206"/>
              <a:gd name="T48" fmla="*/ 524 w 1008"/>
              <a:gd name="T49" fmla="*/ 1182 h 1206"/>
              <a:gd name="T50" fmla="*/ 462 w 1008"/>
              <a:gd name="T51" fmla="*/ 1196 h 1206"/>
              <a:gd name="T52" fmla="*/ 400 w 1008"/>
              <a:gd name="T53" fmla="*/ 1204 h 1206"/>
              <a:gd name="T54" fmla="*/ 336 w 1008"/>
              <a:gd name="T55" fmla="*/ 1206 h 1206"/>
              <a:gd name="T56" fmla="*/ 274 w 1008"/>
              <a:gd name="T57" fmla="*/ 1200 h 1206"/>
              <a:gd name="T58" fmla="*/ 210 w 1008"/>
              <a:gd name="T59" fmla="*/ 1190 h 1206"/>
              <a:gd name="T60" fmla="*/ 148 w 1008"/>
              <a:gd name="T61" fmla="*/ 1174 h 1206"/>
              <a:gd name="T62" fmla="*/ 88 w 1008"/>
              <a:gd name="T63" fmla="*/ 1150 h 1206"/>
              <a:gd name="T64" fmla="*/ 28 w 1008"/>
              <a:gd name="T65" fmla="*/ 1120 h 1206"/>
              <a:gd name="T66" fmla="*/ 718 w 1008"/>
              <a:gd name="T67" fmla="*/ 0 h 1206"/>
              <a:gd name="connsiteX0" fmla="*/ 7240 w 10000"/>
              <a:gd name="connsiteY0" fmla="*/ 65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7240 w 10000"/>
              <a:gd name="connsiteY67" fmla="*/ 65 h 10000"/>
              <a:gd name="connsiteX0" fmla="*/ 6927 w 10000"/>
              <a:gd name="connsiteY0" fmla="*/ 9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6927 w 10000"/>
              <a:gd name="connsiteY67" fmla="*/ 98 h 10000"/>
              <a:gd name="connsiteX0" fmla="*/ 0 w 10000"/>
              <a:gd name="connsiteY0" fmla="*/ 913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0" fmla="*/ 0 w 10000"/>
              <a:gd name="connsiteY0" fmla="*/ 9073 h 9935"/>
              <a:gd name="connsiteX1" fmla="*/ 7221 w 10000"/>
              <a:gd name="connsiteY1" fmla="*/ 0 h 9935"/>
              <a:gd name="connsiteX2" fmla="*/ 7401 w 10000"/>
              <a:gd name="connsiteY2" fmla="*/ 84 h 9935"/>
              <a:gd name="connsiteX3" fmla="*/ 7659 w 10000"/>
              <a:gd name="connsiteY3" fmla="*/ 250 h 9935"/>
              <a:gd name="connsiteX4" fmla="*/ 7897 w 10000"/>
              <a:gd name="connsiteY4" fmla="*/ 433 h 9935"/>
              <a:gd name="connsiteX5" fmla="*/ 8135 w 10000"/>
              <a:gd name="connsiteY5" fmla="*/ 615 h 9935"/>
              <a:gd name="connsiteX6" fmla="*/ 8353 w 10000"/>
              <a:gd name="connsiteY6" fmla="*/ 797 h 9935"/>
              <a:gd name="connsiteX7" fmla="*/ 8571 w 10000"/>
              <a:gd name="connsiteY7" fmla="*/ 996 h 9935"/>
              <a:gd name="connsiteX8" fmla="*/ 8770 w 10000"/>
              <a:gd name="connsiteY8" fmla="*/ 1212 h 9935"/>
              <a:gd name="connsiteX9" fmla="*/ 8948 w 10000"/>
              <a:gd name="connsiteY9" fmla="*/ 1428 h 9935"/>
              <a:gd name="connsiteX10" fmla="*/ 9107 w 10000"/>
              <a:gd name="connsiteY10" fmla="*/ 1643 h 9935"/>
              <a:gd name="connsiteX11" fmla="*/ 9266 w 10000"/>
              <a:gd name="connsiteY11" fmla="*/ 1875 h 9935"/>
              <a:gd name="connsiteX12" fmla="*/ 9405 w 10000"/>
              <a:gd name="connsiteY12" fmla="*/ 2107 h 9935"/>
              <a:gd name="connsiteX13" fmla="*/ 9524 w 10000"/>
              <a:gd name="connsiteY13" fmla="*/ 2340 h 9935"/>
              <a:gd name="connsiteX14" fmla="*/ 9643 w 10000"/>
              <a:gd name="connsiteY14" fmla="*/ 2588 h 9935"/>
              <a:gd name="connsiteX15" fmla="*/ 9742 w 10000"/>
              <a:gd name="connsiteY15" fmla="*/ 2837 h 9935"/>
              <a:gd name="connsiteX16" fmla="*/ 9821 w 10000"/>
              <a:gd name="connsiteY16" fmla="*/ 3086 h 9935"/>
              <a:gd name="connsiteX17" fmla="*/ 9881 w 10000"/>
              <a:gd name="connsiteY17" fmla="*/ 3335 h 9935"/>
              <a:gd name="connsiteX18" fmla="*/ 9940 w 10000"/>
              <a:gd name="connsiteY18" fmla="*/ 3583 h 9935"/>
              <a:gd name="connsiteX19" fmla="*/ 9980 w 10000"/>
              <a:gd name="connsiteY19" fmla="*/ 3849 h 9935"/>
              <a:gd name="connsiteX20" fmla="*/ 10000 w 10000"/>
              <a:gd name="connsiteY20" fmla="*/ 4114 h 9935"/>
              <a:gd name="connsiteX21" fmla="*/ 10000 w 10000"/>
              <a:gd name="connsiteY21" fmla="*/ 4363 h 9935"/>
              <a:gd name="connsiteX22" fmla="*/ 10000 w 10000"/>
              <a:gd name="connsiteY22" fmla="*/ 4628 h 9935"/>
              <a:gd name="connsiteX23" fmla="*/ 9980 w 10000"/>
              <a:gd name="connsiteY23" fmla="*/ 4894 h 9935"/>
              <a:gd name="connsiteX24" fmla="*/ 9940 w 10000"/>
              <a:gd name="connsiteY24" fmla="*/ 5159 h 9935"/>
              <a:gd name="connsiteX25" fmla="*/ 9901 w 10000"/>
              <a:gd name="connsiteY25" fmla="*/ 5424 h 9935"/>
              <a:gd name="connsiteX26" fmla="*/ 9841 w 10000"/>
              <a:gd name="connsiteY26" fmla="*/ 5673 h 9935"/>
              <a:gd name="connsiteX27" fmla="*/ 9762 w 10000"/>
              <a:gd name="connsiteY27" fmla="*/ 5938 h 9935"/>
              <a:gd name="connsiteX28" fmla="*/ 9663 w 10000"/>
              <a:gd name="connsiteY28" fmla="*/ 6187 h 9935"/>
              <a:gd name="connsiteX29" fmla="*/ 9544 w 10000"/>
              <a:gd name="connsiteY29" fmla="*/ 6452 h 9935"/>
              <a:gd name="connsiteX30" fmla="*/ 9425 w 10000"/>
              <a:gd name="connsiteY30" fmla="*/ 6701 h 9935"/>
              <a:gd name="connsiteX31" fmla="*/ 9286 w 10000"/>
              <a:gd name="connsiteY31" fmla="*/ 6950 h 9935"/>
              <a:gd name="connsiteX32" fmla="*/ 9127 w 10000"/>
              <a:gd name="connsiteY32" fmla="*/ 7182 h 9935"/>
              <a:gd name="connsiteX33" fmla="*/ 8948 w 10000"/>
              <a:gd name="connsiteY33" fmla="*/ 7431 h 9935"/>
              <a:gd name="connsiteX34" fmla="*/ 8948 w 10000"/>
              <a:gd name="connsiteY34" fmla="*/ 7431 h 9935"/>
              <a:gd name="connsiteX35" fmla="*/ 8770 w 10000"/>
              <a:gd name="connsiteY35" fmla="*/ 7663 h 9935"/>
              <a:gd name="connsiteX36" fmla="*/ 8571 w 10000"/>
              <a:gd name="connsiteY36" fmla="*/ 7879 h 9935"/>
              <a:gd name="connsiteX37" fmla="*/ 8353 w 10000"/>
              <a:gd name="connsiteY37" fmla="*/ 8094 h 9935"/>
              <a:gd name="connsiteX38" fmla="*/ 8135 w 10000"/>
              <a:gd name="connsiteY38" fmla="*/ 8293 h 9935"/>
              <a:gd name="connsiteX39" fmla="*/ 7917 w 10000"/>
              <a:gd name="connsiteY39" fmla="*/ 8476 h 9935"/>
              <a:gd name="connsiteX40" fmla="*/ 7679 w 10000"/>
              <a:gd name="connsiteY40" fmla="*/ 8658 h 9935"/>
              <a:gd name="connsiteX41" fmla="*/ 7421 w 10000"/>
              <a:gd name="connsiteY41" fmla="*/ 8824 h 9935"/>
              <a:gd name="connsiteX42" fmla="*/ 7163 w 10000"/>
              <a:gd name="connsiteY42" fmla="*/ 8973 h 9935"/>
              <a:gd name="connsiteX43" fmla="*/ 6905 w 10000"/>
              <a:gd name="connsiteY43" fmla="*/ 9122 h 9935"/>
              <a:gd name="connsiteX44" fmla="*/ 6627 w 10000"/>
              <a:gd name="connsiteY44" fmla="*/ 9255 h 9935"/>
              <a:gd name="connsiteX45" fmla="*/ 6349 w 10000"/>
              <a:gd name="connsiteY45" fmla="*/ 9371 h 9935"/>
              <a:gd name="connsiteX46" fmla="*/ 6071 w 10000"/>
              <a:gd name="connsiteY46" fmla="*/ 9487 h 9935"/>
              <a:gd name="connsiteX47" fmla="*/ 5774 w 10000"/>
              <a:gd name="connsiteY47" fmla="*/ 9587 h 9935"/>
              <a:gd name="connsiteX48" fmla="*/ 5496 w 10000"/>
              <a:gd name="connsiteY48" fmla="*/ 9670 h 9935"/>
              <a:gd name="connsiteX49" fmla="*/ 5198 w 10000"/>
              <a:gd name="connsiteY49" fmla="*/ 9736 h 9935"/>
              <a:gd name="connsiteX50" fmla="*/ 4881 w 10000"/>
              <a:gd name="connsiteY50" fmla="*/ 9802 h 9935"/>
              <a:gd name="connsiteX51" fmla="*/ 4583 w 10000"/>
              <a:gd name="connsiteY51" fmla="*/ 9852 h 9935"/>
              <a:gd name="connsiteX52" fmla="*/ 4266 w 10000"/>
              <a:gd name="connsiteY52" fmla="*/ 9885 h 9935"/>
              <a:gd name="connsiteX53" fmla="*/ 3968 w 10000"/>
              <a:gd name="connsiteY53" fmla="*/ 9918 h 9935"/>
              <a:gd name="connsiteX54" fmla="*/ 3651 w 10000"/>
              <a:gd name="connsiteY54" fmla="*/ 9935 h 9935"/>
              <a:gd name="connsiteX55" fmla="*/ 3333 w 10000"/>
              <a:gd name="connsiteY55" fmla="*/ 9935 h 9935"/>
              <a:gd name="connsiteX56" fmla="*/ 3036 w 10000"/>
              <a:gd name="connsiteY56" fmla="*/ 9918 h 9935"/>
              <a:gd name="connsiteX57" fmla="*/ 2718 w 10000"/>
              <a:gd name="connsiteY57" fmla="*/ 9885 h 9935"/>
              <a:gd name="connsiteX58" fmla="*/ 2401 w 10000"/>
              <a:gd name="connsiteY58" fmla="*/ 9852 h 9935"/>
              <a:gd name="connsiteX59" fmla="*/ 2083 w 10000"/>
              <a:gd name="connsiteY59" fmla="*/ 9802 h 9935"/>
              <a:gd name="connsiteX60" fmla="*/ 1786 w 10000"/>
              <a:gd name="connsiteY60" fmla="*/ 9736 h 9935"/>
              <a:gd name="connsiteX61" fmla="*/ 1468 w 10000"/>
              <a:gd name="connsiteY61" fmla="*/ 9670 h 9935"/>
              <a:gd name="connsiteX62" fmla="*/ 1171 w 10000"/>
              <a:gd name="connsiteY62" fmla="*/ 9570 h 9935"/>
              <a:gd name="connsiteX63" fmla="*/ 873 w 10000"/>
              <a:gd name="connsiteY63" fmla="*/ 9471 h 9935"/>
              <a:gd name="connsiteX64" fmla="*/ 575 w 10000"/>
              <a:gd name="connsiteY64" fmla="*/ 9355 h 9935"/>
              <a:gd name="connsiteX65" fmla="*/ 278 w 10000"/>
              <a:gd name="connsiteY65" fmla="*/ 9222 h 9935"/>
              <a:gd name="connsiteX66" fmla="*/ 0 w 10000"/>
              <a:gd name="connsiteY66" fmla="*/ 9073 h 9935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000" h="10000">
                <a:moveTo>
                  <a:pt x="0" y="9132"/>
                </a:moveTo>
                <a:cubicBezTo>
                  <a:pt x="-59" y="9118"/>
                  <a:pt x="7182" y="-52"/>
                  <a:pt x="7221" y="0"/>
                </a:cubicBezTo>
                <a:lnTo>
                  <a:pt x="7401" y="85"/>
                </a:lnTo>
                <a:lnTo>
                  <a:pt x="7659" y="252"/>
                </a:lnTo>
                <a:lnTo>
                  <a:pt x="7897" y="436"/>
                </a:lnTo>
                <a:lnTo>
                  <a:pt x="8135" y="619"/>
                </a:lnTo>
                <a:lnTo>
                  <a:pt x="8353" y="802"/>
                </a:lnTo>
                <a:lnTo>
                  <a:pt x="8571" y="1003"/>
                </a:lnTo>
                <a:lnTo>
                  <a:pt x="8770" y="1220"/>
                </a:lnTo>
                <a:lnTo>
                  <a:pt x="8948" y="1437"/>
                </a:lnTo>
                <a:lnTo>
                  <a:pt x="9107" y="1654"/>
                </a:lnTo>
                <a:lnTo>
                  <a:pt x="9266" y="1887"/>
                </a:lnTo>
                <a:cubicBezTo>
                  <a:pt x="9312" y="1965"/>
                  <a:pt x="9359" y="2043"/>
                  <a:pt x="9405" y="2121"/>
                </a:cubicBezTo>
                <a:cubicBezTo>
                  <a:pt x="9445" y="2199"/>
                  <a:pt x="9484" y="2277"/>
                  <a:pt x="9524" y="2355"/>
                </a:cubicBezTo>
                <a:cubicBezTo>
                  <a:pt x="9564" y="2438"/>
                  <a:pt x="9603" y="2522"/>
                  <a:pt x="9643" y="2605"/>
                </a:cubicBezTo>
                <a:cubicBezTo>
                  <a:pt x="9676" y="2689"/>
                  <a:pt x="9709" y="2772"/>
                  <a:pt x="9742" y="2856"/>
                </a:cubicBezTo>
                <a:cubicBezTo>
                  <a:pt x="9768" y="2939"/>
                  <a:pt x="9795" y="3023"/>
                  <a:pt x="9821" y="3106"/>
                </a:cubicBezTo>
                <a:cubicBezTo>
                  <a:pt x="9841" y="3190"/>
                  <a:pt x="9861" y="3273"/>
                  <a:pt x="9881" y="3357"/>
                </a:cubicBezTo>
                <a:cubicBezTo>
                  <a:pt x="9901" y="3440"/>
                  <a:pt x="9920" y="3523"/>
                  <a:pt x="9940" y="3606"/>
                </a:cubicBezTo>
                <a:cubicBezTo>
                  <a:pt x="9953" y="3696"/>
                  <a:pt x="9967" y="3785"/>
                  <a:pt x="9980" y="3874"/>
                </a:cubicBezTo>
                <a:cubicBezTo>
                  <a:pt x="9987" y="3963"/>
                  <a:pt x="9993" y="4052"/>
                  <a:pt x="10000" y="4141"/>
                </a:cubicBezTo>
                <a:lnTo>
                  <a:pt x="10000" y="4392"/>
                </a:lnTo>
                <a:lnTo>
                  <a:pt x="10000" y="4658"/>
                </a:lnTo>
                <a:cubicBezTo>
                  <a:pt x="9993" y="4748"/>
                  <a:pt x="9987" y="4836"/>
                  <a:pt x="9980" y="4926"/>
                </a:cubicBezTo>
                <a:cubicBezTo>
                  <a:pt x="9967" y="5015"/>
                  <a:pt x="9953" y="5104"/>
                  <a:pt x="9940" y="5193"/>
                </a:cubicBezTo>
                <a:cubicBezTo>
                  <a:pt x="9927" y="5281"/>
                  <a:pt x="9914" y="5371"/>
                  <a:pt x="9901" y="5459"/>
                </a:cubicBezTo>
                <a:cubicBezTo>
                  <a:pt x="9881" y="5543"/>
                  <a:pt x="9861" y="5626"/>
                  <a:pt x="9841" y="5710"/>
                </a:cubicBezTo>
                <a:cubicBezTo>
                  <a:pt x="9815" y="5799"/>
                  <a:pt x="9788" y="5888"/>
                  <a:pt x="9762" y="5977"/>
                </a:cubicBezTo>
                <a:cubicBezTo>
                  <a:pt x="9729" y="6060"/>
                  <a:pt x="9696" y="6144"/>
                  <a:pt x="9663" y="6227"/>
                </a:cubicBezTo>
                <a:cubicBezTo>
                  <a:pt x="9623" y="6316"/>
                  <a:pt x="9584" y="6406"/>
                  <a:pt x="9544" y="6494"/>
                </a:cubicBezTo>
                <a:lnTo>
                  <a:pt x="9425" y="6745"/>
                </a:lnTo>
                <a:lnTo>
                  <a:pt x="9286" y="6995"/>
                </a:lnTo>
                <a:lnTo>
                  <a:pt x="9127" y="7229"/>
                </a:lnTo>
                <a:lnTo>
                  <a:pt x="8948" y="7480"/>
                </a:lnTo>
                <a:lnTo>
                  <a:pt x="8948" y="7480"/>
                </a:lnTo>
                <a:cubicBezTo>
                  <a:pt x="8889" y="7558"/>
                  <a:pt x="8829" y="7635"/>
                  <a:pt x="8770" y="7713"/>
                </a:cubicBezTo>
                <a:cubicBezTo>
                  <a:pt x="8704" y="7786"/>
                  <a:pt x="8637" y="7858"/>
                  <a:pt x="8571" y="7931"/>
                </a:cubicBezTo>
                <a:lnTo>
                  <a:pt x="8353" y="8147"/>
                </a:lnTo>
                <a:lnTo>
                  <a:pt x="8135" y="8347"/>
                </a:lnTo>
                <a:lnTo>
                  <a:pt x="7917" y="8531"/>
                </a:lnTo>
                <a:lnTo>
                  <a:pt x="7679" y="8715"/>
                </a:lnTo>
                <a:lnTo>
                  <a:pt x="7421" y="8882"/>
                </a:lnTo>
                <a:lnTo>
                  <a:pt x="7163" y="9032"/>
                </a:lnTo>
                <a:lnTo>
                  <a:pt x="6905" y="9182"/>
                </a:lnTo>
                <a:lnTo>
                  <a:pt x="6627" y="9316"/>
                </a:lnTo>
                <a:lnTo>
                  <a:pt x="6349" y="9432"/>
                </a:lnTo>
                <a:lnTo>
                  <a:pt x="6071" y="9549"/>
                </a:lnTo>
                <a:lnTo>
                  <a:pt x="5774" y="9650"/>
                </a:lnTo>
                <a:lnTo>
                  <a:pt x="5496" y="9733"/>
                </a:lnTo>
                <a:lnTo>
                  <a:pt x="5198" y="9800"/>
                </a:lnTo>
                <a:lnTo>
                  <a:pt x="4881" y="9866"/>
                </a:lnTo>
                <a:lnTo>
                  <a:pt x="4583" y="9916"/>
                </a:lnTo>
                <a:lnTo>
                  <a:pt x="4266" y="9950"/>
                </a:lnTo>
                <a:lnTo>
                  <a:pt x="3968" y="9983"/>
                </a:lnTo>
                <a:lnTo>
                  <a:pt x="3651" y="10000"/>
                </a:lnTo>
                <a:lnTo>
                  <a:pt x="3333" y="10000"/>
                </a:lnTo>
                <a:lnTo>
                  <a:pt x="3036" y="9983"/>
                </a:lnTo>
                <a:lnTo>
                  <a:pt x="2718" y="9950"/>
                </a:lnTo>
                <a:lnTo>
                  <a:pt x="2401" y="9916"/>
                </a:lnTo>
                <a:lnTo>
                  <a:pt x="2083" y="9866"/>
                </a:lnTo>
                <a:lnTo>
                  <a:pt x="1786" y="9800"/>
                </a:lnTo>
                <a:lnTo>
                  <a:pt x="1468" y="9733"/>
                </a:lnTo>
                <a:lnTo>
                  <a:pt x="1171" y="9633"/>
                </a:lnTo>
                <a:lnTo>
                  <a:pt x="873" y="9533"/>
                </a:lnTo>
                <a:lnTo>
                  <a:pt x="575" y="9416"/>
                </a:lnTo>
                <a:lnTo>
                  <a:pt x="278" y="9282"/>
                </a:lnTo>
                <a:lnTo>
                  <a:pt x="0" y="9132"/>
                </a:lnTo>
                <a:close/>
              </a:path>
            </a:pathLst>
          </a:custGeom>
          <a:solidFill>
            <a:srgbClr val="038F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5" name="Footer Placeholder 10"/>
          <p:cNvSpPr txBox="1">
            <a:spLocks/>
          </p:cNvSpPr>
          <p:nvPr userDrawn="1"/>
        </p:nvSpPr>
        <p:spPr>
          <a:xfrm>
            <a:off x="4203868" y="4080053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2428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116" name="Zástupný symbol pro obrázek 9"/>
          <p:cNvSpPr>
            <a:spLocks noGrp="1"/>
          </p:cNvSpPr>
          <p:nvPr>
            <p:ph type="pic" sz="quarter" idx="15" hasCustomPrompt="1"/>
          </p:nvPr>
        </p:nvSpPr>
        <p:spPr>
          <a:xfrm>
            <a:off x="7520186" y="1000306"/>
            <a:ext cx="1368425" cy="912813"/>
          </a:xfrm>
        </p:spPr>
        <p:txBody>
          <a:bodyPr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 sz="1800" b="0" i="0" u="none" strike="noStrike" kern="0" cap="none" spc="0" normalizeH="0" baseline="0" noProof="0"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Logo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optional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" name="Picture 1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247" y="4771853"/>
            <a:ext cx="1380187" cy="277167"/>
          </a:xfrm>
          <a:prstGeom prst="rect">
            <a:avLst/>
          </a:prstGeom>
        </p:spPr>
      </p:pic>
      <p:sp>
        <p:nvSpPr>
          <p:cNvPr id="118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067944" y="2463590"/>
            <a:ext cx="4535487" cy="432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cap="all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119" name="Zástupný symbol pro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91230" y="3665936"/>
            <a:ext cx="833437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Date</a:t>
            </a:r>
            <a:endParaRPr lang="en-US" dirty="0"/>
          </a:p>
        </p:txBody>
      </p:sp>
      <p:sp>
        <p:nvSpPr>
          <p:cNvPr id="120" name="Zástupný symbol pro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4067944" y="3075657"/>
            <a:ext cx="4535487" cy="43219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6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2549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86478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22858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5703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8319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3501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0061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4605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4565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495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39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58209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61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lIns="91438" tIns="45719" rIns="91438" bIns="45719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83905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0736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4358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Prikope 22, Slovansky dum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Prague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950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9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3112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0531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63439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096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8689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84592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17337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70192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10218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1203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0245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7225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9822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4123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7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7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7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5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10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B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2923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41788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02025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07733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7473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61647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38711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80608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15781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30883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3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8847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5133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1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2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7123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2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7672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2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7700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9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2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2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9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5497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3" y="1217859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9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9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1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7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2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7150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9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9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9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9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2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7187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9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9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9074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3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3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3" y="1217859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9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9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6030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9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9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9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9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17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8153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25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3013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B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7938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6481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6153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5020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241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1650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4870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583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429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0299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A1C46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sp>
        <p:nvSpPr>
          <p:cNvPr id="4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62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rgbClr val="008E94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847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6283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lastní rozložení">
    <p:bg>
      <p:bgPr>
        <a:solidFill>
          <a:srgbClr val="A1C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6780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9275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lastní rozložení">
    <p:bg>
      <p:bgPr>
        <a:solidFill>
          <a:srgbClr val="ED6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2484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569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1159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067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4488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568605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894013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1720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21713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68281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Prikope 22, Slovansky dum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Prague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8158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022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9157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2" y="834034"/>
            <a:ext cx="7884713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4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66712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DB900-4F27-419C-B2D8-AAC4EB8D73B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522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912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1840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17268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12362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991642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63207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66768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78028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23634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29237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37334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172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21550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25132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1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2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4415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95133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97054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939776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11112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374213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1350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3204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6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834033"/>
            <a:ext cx="7884713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66712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37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prstGeom prst="rect">
            <a:avLst/>
          </a:prstGeom>
          <a:effectLst/>
        </p:spPr>
        <p:txBody>
          <a:bodyPr lIns="91438" tIns="45719" rIns="91438" bIns="45719"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7902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324965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7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534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2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A1C46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sp>
        <p:nvSpPr>
          <p:cNvPr id="4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84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rgbClr val="008E94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66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24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lastní rozložení">
    <p:bg>
      <p:bgPr>
        <a:solidFill>
          <a:srgbClr val="A1C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28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97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lastní rozložení">
    <p:bg>
      <p:bgPr>
        <a:solidFill>
          <a:srgbClr val="ED6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777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58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13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6483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09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75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82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77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21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416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919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893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07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2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237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49" y="2690649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49" y="1221583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1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5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857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21626" y="2690649"/>
            <a:ext cx="788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50" y="1221583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1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5"/>
            <a:ext cx="7920000" cy="135016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95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14" y="4660201"/>
            <a:ext cx="365835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12" y="1005577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3" y="4660200"/>
            <a:ext cx="365835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005576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820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7" y="4660201"/>
            <a:ext cx="374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3567" y="1221581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0" y="4660219"/>
            <a:ext cx="374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221601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479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90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90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4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4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9" y="4660200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9" y="1005576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48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90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90" y="1221581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4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4" y="1221581"/>
            <a:ext cx="2664295" cy="340280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9" y="4660200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9" y="1221580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106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2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376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2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613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3112295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523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3112295"/>
            <a:ext cx="7921625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0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9532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6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70" y="3489852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6" y="2047407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70" y="897565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6" y="3343551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70" y="2193709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00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6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70" y="3651871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6" y="2122681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70" y="1134856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6" y="3381187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70" y="2393364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54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3073" y="2662741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2577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6016" y="2662741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5520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6016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5520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3072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2576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191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5" y="2781217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9" y="1286071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7008" y="2781217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6512" y="1286071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7008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6512" y="3074827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4064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3568" y="3074827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830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40404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3568" y="1653648"/>
            <a:ext cx="7920000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823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869672"/>
            <a:ext cx="7920000" cy="275430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774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3" y="1059582"/>
            <a:ext cx="4680520" cy="367240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76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3" y="1221600"/>
            <a:ext cx="4680520" cy="351039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1" y="1383618"/>
            <a:ext cx="2592215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842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5" y="3273828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4" y="1633110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01468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10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180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5" y="3415193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4" y="1869672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2269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10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26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1714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8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5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810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radky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8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5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003399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96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radek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3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3" y="1059582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78027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250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3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3" y="114078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84697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943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750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7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7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7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754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7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7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7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64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3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3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3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15016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456529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023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75267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41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3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3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3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2204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52683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82298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075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17911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643564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5" y="1643564"/>
            <a:ext cx="3743771" cy="31424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2298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0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385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3 obsahy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327996"/>
            <a:ext cx="3744000" cy="143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644209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8" y="1653649"/>
            <a:ext cx="3743771" cy="312226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8006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8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  <a:latin typeface="Calibri" pitchFamily="34" charset="0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2487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97762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761661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5" y="1761662"/>
            <a:ext cx="3743771" cy="302433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1345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6919200" y="4908600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lang="cs-CZ" sz="900" kern="1200" smtClean="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fld id="{72FB31A3-CAEE-4DA4-9773-AA68ED809196}" type="slidenum">
              <a:rPr/>
              <a:pPr/>
              <a:t>‹#›</a:t>
            </a:fld>
            <a:endParaRPr dirty="0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474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8" y="1815667"/>
            <a:ext cx="3743771" cy="296024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408840"/>
            <a:ext cx="3744000" cy="1377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815666"/>
            <a:ext cx="3744000" cy="14031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5680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572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19814"/>
            <a:ext cx="7920038" cy="1492481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740212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651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81841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1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61660"/>
            <a:ext cx="7920038" cy="1404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1"/>
            <a:ext cx="740212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75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117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64356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53648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7270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radky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3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775482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5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85566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670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842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Prikope 22, Slovansky dum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Prague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199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0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1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28887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39986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5855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08104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8325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21100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27350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4644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8997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93409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14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5424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7197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52815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5235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6448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59623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8273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75434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9642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0840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785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6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5.pn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7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1.pn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2990" y="1491853"/>
            <a:ext cx="7058025" cy="3348038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Picture 1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98" r:id="rId2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7796" indent="-177796" algn="l" defTabSz="914378" rtl="0" eaLnBrk="1" latinLnBrk="0" hangingPunct="1">
        <a:spcBef>
          <a:spcPct val="20000"/>
        </a:spcBef>
        <a:buFont typeface="Wingdings" pitchFamily="2" charset="2"/>
        <a:buNone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80000"/>
        <a:buFont typeface="Wingdings" pitchFamily="2" charset="2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16360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3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4" r:id="rId11"/>
    <p:sldLayoutId id="2147484096" r:id="rId12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3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6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2" r:id="rId10"/>
    <p:sldLayoutId id="2147484003" r:id="rId11"/>
    <p:sldLayoutId id="2147484004" r:id="rId12"/>
    <p:sldLayoutId id="2147484005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5" r:id="rId10"/>
    <p:sldLayoutId id="2147484046" r:id="rId11"/>
    <p:sldLayoutId id="2147484047" r:id="rId12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37" indent="-285743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31" indent="-285743" algn="l" defTabSz="914378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6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65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</p:sldLayoutIdLst>
  <p:hf sldNum="0" hdr="0" dt="0"/>
  <p:txStyles>
    <p:titleStyle>
      <a:lvl1pPr algn="l" defTabSz="914355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17" indent="-174617" algn="l" defTabSz="914355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78" indent="-203190" algn="l" defTabSz="914355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70" indent="-126994" algn="l" defTabSz="914355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55" indent="-139694" algn="l" defTabSz="914355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38" indent="-139694" algn="l" defTabSz="914355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7" name="Picture 10" descr="IPSOS_GAMECHANGERS_blue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rgbClr val="404040"/>
                </a:solidFill>
              </a:rPr>
              <a:pPr/>
              <a:t>‹#›</a:t>
            </a:fld>
            <a:endParaRPr lang="cs-CZ" dirty="0">
              <a:solidFill>
                <a:srgbClr val="404040"/>
              </a:solidFill>
            </a:endParaRP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12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0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1" r:id="rId2"/>
    <p:sldLayoutId id="2147484102" r:id="rId3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37" indent="-285743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31" indent="-285743" algn="l" defTabSz="914378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1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4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3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98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37" indent="-285743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31" indent="-285743" algn="l" defTabSz="914378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0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18" r:id="rId2"/>
    <p:sldLayoutId id="2147483919" r:id="rId3"/>
    <p:sldLayoutId id="2147483920" r:id="rId4"/>
    <p:sldLayoutId id="2147483922" r:id="rId5"/>
    <p:sldLayoutId id="2147483923" r:id="rId6"/>
    <p:sldLayoutId id="2147483924" r:id="rId7"/>
    <p:sldLayoutId id="2147483925" r:id="rId8"/>
    <p:sldLayoutId id="2147483926" r:id="rId9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37" indent="-285743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31" indent="-285743" algn="l" defTabSz="914378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58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7" name="Picture 10" descr="IPSOS_GAMECHANGERS_blue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rgbClr val="404040"/>
                </a:solidFill>
              </a:rPr>
              <a:pPr/>
              <a:t>‹#›</a:t>
            </a:fld>
            <a:endParaRPr lang="cs-CZ" dirty="0">
              <a:solidFill>
                <a:srgbClr val="404040"/>
              </a:solidFill>
            </a:endParaRP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ctr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7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826" r:id="rId9"/>
    <p:sldLayoutId id="2147483828" r:id="rId10"/>
    <p:sldLayoutId id="2147483829" r:id="rId11"/>
    <p:sldLayoutId id="2147483830" r:id="rId12"/>
    <p:sldLayoutId id="2147483831" r:id="rId13"/>
    <p:sldLayoutId id="2147483857" r:id="rId14"/>
    <p:sldLayoutId id="2147483832" r:id="rId15"/>
    <p:sldLayoutId id="2147483833" r:id="rId16"/>
    <p:sldLayoutId id="2147483834" r:id="rId17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+mj-lt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914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774" r:id="rId9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684213" y="1200149"/>
            <a:ext cx="7920000" cy="35856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2" name="Picture 10" descr="IPSOS_GAMECHANGERS_blue.png"/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  <p:sldLayoutId id="2147483890" r:id="rId32"/>
    <p:sldLayoutId id="2147483891" r:id="rId33"/>
    <p:sldLayoutId id="2147483892" r:id="rId34"/>
    <p:sldLayoutId id="2147483893" r:id="rId35"/>
    <p:sldLayoutId id="2147483894" r:id="rId36"/>
    <p:sldLayoutId id="2147483895" r:id="rId37"/>
    <p:sldLayoutId id="2147483896" r:id="rId38"/>
    <p:sldLayoutId id="2147483897" r:id="rId39"/>
  </p:sldLayoutIdLst>
  <p:hf sldNum="0"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lang="en-US" sz="2400" b="1" kern="1200" dirty="0" smtClean="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32297" indent="-132297" algn="l" defTabSz="685783" rtl="0" eaLnBrk="1" latinLnBrk="0" hangingPunct="1">
        <a:spcBef>
          <a:spcPts val="360"/>
        </a:spcBef>
        <a:buFontTx/>
        <a:buNone/>
        <a:defRPr lang="en-US" sz="18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334792" indent="-151196" algn="l" defTabSz="685783" rtl="0" eaLnBrk="1" latinLnBrk="0" hangingPunct="1">
        <a:spcBef>
          <a:spcPts val="324"/>
        </a:spcBef>
        <a:buFontTx/>
        <a:buNone/>
        <a:defRPr lang="en-US" sz="15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467088" indent="-94498" algn="l" defTabSz="685783" rtl="0" eaLnBrk="1" latinLnBrk="0" hangingPunct="1">
        <a:spcBef>
          <a:spcPts val="360"/>
        </a:spcBef>
        <a:buFontTx/>
        <a:buNone/>
        <a:defRPr lang="en-US" sz="14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677683" indent="-105297" algn="l" defTabSz="685783" rtl="0" eaLnBrk="1" latinLnBrk="0" hangingPunct="1">
        <a:spcBef>
          <a:spcPts val="360"/>
        </a:spcBef>
        <a:buFontTx/>
        <a:buNone/>
        <a:defRPr lang="en-US" sz="12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942277" indent="-105297" algn="l" defTabSz="685783" rtl="0" eaLnBrk="1" latinLnBrk="0" hangingPunct="1">
        <a:spcBef>
          <a:spcPts val="360"/>
        </a:spcBef>
        <a:buFontTx/>
        <a:buNone/>
        <a:defRPr lang="cs-CZ" sz="1100" kern="1200" dirty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45" r:id="rId2"/>
    <p:sldLayoutId id="2147483917" r:id="rId3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6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1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defTabSz="914355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24" indent="-285736" algn="l" defTabSz="914355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12" indent="-285736" algn="l" defTabSz="914355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38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1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30.xml"/><Relationship Id="rId11" Type="http://schemas.openxmlformats.org/officeDocument/2006/relationships/chart" Target="../charts/chart35.xml"/><Relationship Id="rId5" Type="http://schemas.openxmlformats.org/officeDocument/2006/relationships/chart" Target="../charts/chart29.xml"/><Relationship Id="rId10" Type="http://schemas.openxmlformats.org/officeDocument/2006/relationships/chart" Target="../charts/chart34.xml"/><Relationship Id="rId4" Type="http://schemas.openxmlformats.org/officeDocument/2006/relationships/chart" Target="../charts/chart28.xml"/><Relationship Id="rId9" Type="http://schemas.openxmlformats.org/officeDocument/2006/relationships/chart" Target="../charts/char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8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8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8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8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3" Type="http://schemas.openxmlformats.org/officeDocument/2006/relationships/chart" Target="../charts/chart49.xml"/><Relationship Id="rId7" Type="http://schemas.openxmlformats.org/officeDocument/2006/relationships/chart" Target="../charts/chart53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1.xml"/><Relationship Id="rId3" Type="http://schemas.openxmlformats.org/officeDocument/2006/relationships/chart" Target="../charts/chart56.xml"/><Relationship Id="rId7" Type="http://schemas.openxmlformats.org/officeDocument/2006/relationships/chart" Target="../charts/chart60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59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8.xml"/><Relationship Id="rId3" Type="http://schemas.openxmlformats.org/officeDocument/2006/relationships/chart" Target="../charts/chart63.xml"/><Relationship Id="rId7" Type="http://schemas.openxmlformats.org/officeDocument/2006/relationships/chart" Target="../charts/chart67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66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5.xml"/><Relationship Id="rId3" Type="http://schemas.openxmlformats.org/officeDocument/2006/relationships/chart" Target="../charts/chart70.xml"/><Relationship Id="rId7" Type="http://schemas.openxmlformats.org/officeDocument/2006/relationships/chart" Target="../charts/chart74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73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2.xml"/><Relationship Id="rId3" Type="http://schemas.openxmlformats.org/officeDocument/2006/relationships/chart" Target="../charts/chart77.xml"/><Relationship Id="rId7" Type="http://schemas.openxmlformats.org/officeDocument/2006/relationships/chart" Target="../charts/chart81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80.xml"/><Relationship Id="rId5" Type="http://schemas.openxmlformats.org/officeDocument/2006/relationships/chart" Target="../charts/chart79.xml"/><Relationship Id="rId4" Type="http://schemas.openxmlformats.org/officeDocument/2006/relationships/chart" Target="../charts/chart7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9.xml"/><Relationship Id="rId3" Type="http://schemas.openxmlformats.org/officeDocument/2006/relationships/chart" Target="../charts/chart84.xml"/><Relationship Id="rId7" Type="http://schemas.openxmlformats.org/officeDocument/2006/relationships/chart" Target="../charts/chart88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87.xml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6.xml"/><Relationship Id="rId3" Type="http://schemas.openxmlformats.org/officeDocument/2006/relationships/chart" Target="../charts/chart91.xml"/><Relationship Id="rId7" Type="http://schemas.openxmlformats.org/officeDocument/2006/relationships/chart" Target="../charts/chart95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94.xml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8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4.xml"/><Relationship Id="rId13" Type="http://schemas.openxmlformats.org/officeDocument/2006/relationships/chart" Target="../charts/chart109.xml"/><Relationship Id="rId3" Type="http://schemas.openxmlformats.org/officeDocument/2006/relationships/chart" Target="../charts/chart99.xml"/><Relationship Id="rId7" Type="http://schemas.openxmlformats.org/officeDocument/2006/relationships/chart" Target="../charts/chart103.xml"/><Relationship Id="rId12" Type="http://schemas.openxmlformats.org/officeDocument/2006/relationships/chart" Target="../charts/chart108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02.xml"/><Relationship Id="rId11" Type="http://schemas.openxmlformats.org/officeDocument/2006/relationships/chart" Target="../charts/chart107.xml"/><Relationship Id="rId5" Type="http://schemas.openxmlformats.org/officeDocument/2006/relationships/chart" Target="../charts/chart101.xml"/><Relationship Id="rId10" Type="http://schemas.openxmlformats.org/officeDocument/2006/relationships/chart" Target="../charts/chart106.xml"/><Relationship Id="rId4" Type="http://schemas.openxmlformats.org/officeDocument/2006/relationships/chart" Target="../charts/chart100.xml"/><Relationship Id="rId9" Type="http://schemas.openxmlformats.org/officeDocument/2006/relationships/chart" Target="../charts/chart10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6.xml"/><Relationship Id="rId3" Type="http://schemas.openxmlformats.org/officeDocument/2006/relationships/chart" Target="../charts/chart111.xml"/><Relationship Id="rId7" Type="http://schemas.openxmlformats.org/officeDocument/2006/relationships/chart" Target="../charts/chart115.xml"/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14.xml"/><Relationship Id="rId5" Type="http://schemas.openxmlformats.org/officeDocument/2006/relationships/chart" Target="../charts/chart113.xml"/><Relationship Id="rId4" Type="http://schemas.openxmlformats.org/officeDocument/2006/relationships/chart" Target="../charts/chart1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3.xml"/><Relationship Id="rId3" Type="http://schemas.openxmlformats.org/officeDocument/2006/relationships/chart" Target="../charts/chart118.xml"/><Relationship Id="rId7" Type="http://schemas.openxmlformats.org/officeDocument/2006/relationships/chart" Target="../charts/chart122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21.xml"/><Relationship Id="rId5" Type="http://schemas.openxmlformats.org/officeDocument/2006/relationships/chart" Target="../charts/chart120.xml"/><Relationship Id="rId4" Type="http://schemas.openxmlformats.org/officeDocument/2006/relationships/chart" Target="../charts/chart11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0.xml"/><Relationship Id="rId3" Type="http://schemas.openxmlformats.org/officeDocument/2006/relationships/chart" Target="../charts/chart125.xml"/><Relationship Id="rId7" Type="http://schemas.openxmlformats.org/officeDocument/2006/relationships/chart" Target="../charts/chart129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28.xml"/><Relationship Id="rId5" Type="http://schemas.openxmlformats.org/officeDocument/2006/relationships/chart" Target="../charts/chart127.xml"/><Relationship Id="rId4" Type="http://schemas.openxmlformats.org/officeDocument/2006/relationships/chart" Target="../charts/chart1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18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18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9.xml"/><Relationship Id="rId3" Type="http://schemas.openxmlformats.org/officeDocument/2006/relationships/chart" Target="../charts/chart134.xml"/><Relationship Id="rId7" Type="http://schemas.openxmlformats.org/officeDocument/2006/relationships/chart" Target="../charts/chart138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37.xml"/><Relationship Id="rId5" Type="http://schemas.openxmlformats.org/officeDocument/2006/relationships/chart" Target="../charts/chart136.xml"/><Relationship Id="rId4" Type="http://schemas.openxmlformats.org/officeDocument/2006/relationships/chart" Target="../charts/chart1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1.xml"/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188.xml"/><Relationship Id="rId4" Type="http://schemas.openxmlformats.org/officeDocument/2006/relationships/chart" Target="../charts/chart1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47.xml"/><Relationship Id="rId5" Type="http://schemas.openxmlformats.org/officeDocument/2006/relationships/chart" Target="../charts/chart146.xml"/><Relationship Id="rId4" Type="http://schemas.openxmlformats.org/officeDocument/2006/relationships/chart" Target="../charts/chart1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4.xml"/><Relationship Id="rId3" Type="http://schemas.openxmlformats.org/officeDocument/2006/relationships/chart" Target="../charts/chart149.xml"/><Relationship Id="rId7" Type="http://schemas.openxmlformats.org/officeDocument/2006/relationships/chart" Target="../charts/chart153.xml"/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52.xml"/><Relationship Id="rId5" Type="http://schemas.openxmlformats.org/officeDocument/2006/relationships/chart" Target="../charts/chart151.xml"/><Relationship Id="rId4" Type="http://schemas.openxmlformats.org/officeDocument/2006/relationships/chart" Target="../charts/chart1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6.xml"/><Relationship Id="rId2" Type="http://schemas.openxmlformats.org/officeDocument/2006/relationships/chart" Target="../charts/chart155.xml"/><Relationship Id="rId1" Type="http://schemas.openxmlformats.org/officeDocument/2006/relationships/slideLayout" Target="../slideLayouts/slideLayout18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3.xml"/><Relationship Id="rId3" Type="http://schemas.openxmlformats.org/officeDocument/2006/relationships/chart" Target="../charts/chart158.xml"/><Relationship Id="rId7" Type="http://schemas.openxmlformats.org/officeDocument/2006/relationships/chart" Target="../charts/chart162.xml"/><Relationship Id="rId2" Type="http://schemas.openxmlformats.org/officeDocument/2006/relationships/chart" Target="../charts/chart157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61.xml"/><Relationship Id="rId5" Type="http://schemas.openxmlformats.org/officeDocument/2006/relationships/chart" Target="../charts/chart160.xml"/><Relationship Id="rId4" Type="http://schemas.openxmlformats.org/officeDocument/2006/relationships/chart" Target="../charts/chart15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0.xml"/><Relationship Id="rId3" Type="http://schemas.openxmlformats.org/officeDocument/2006/relationships/chart" Target="../charts/chart165.xml"/><Relationship Id="rId7" Type="http://schemas.openxmlformats.org/officeDocument/2006/relationships/chart" Target="../charts/chart169.xml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68.xml"/><Relationship Id="rId5" Type="http://schemas.openxmlformats.org/officeDocument/2006/relationships/chart" Target="../charts/chart167.xml"/><Relationship Id="rId4" Type="http://schemas.openxmlformats.org/officeDocument/2006/relationships/chart" Target="../charts/chart16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7.xml"/><Relationship Id="rId3" Type="http://schemas.openxmlformats.org/officeDocument/2006/relationships/chart" Target="../charts/chart172.xml"/><Relationship Id="rId7" Type="http://schemas.openxmlformats.org/officeDocument/2006/relationships/chart" Target="../charts/chart176.xml"/><Relationship Id="rId2" Type="http://schemas.openxmlformats.org/officeDocument/2006/relationships/chart" Target="../charts/chart171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75.xml"/><Relationship Id="rId5" Type="http://schemas.openxmlformats.org/officeDocument/2006/relationships/chart" Target="../charts/chart174.xml"/><Relationship Id="rId4" Type="http://schemas.openxmlformats.org/officeDocument/2006/relationships/chart" Target="../charts/chart17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4.xml"/><Relationship Id="rId3" Type="http://schemas.openxmlformats.org/officeDocument/2006/relationships/chart" Target="../charts/chart179.xml"/><Relationship Id="rId7" Type="http://schemas.openxmlformats.org/officeDocument/2006/relationships/chart" Target="../charts/chart183.xml"/><Relationship Id="rId2" Type="http://schemas.openxmlformats.org/officeDocument/2006/relationships/chart" Target="../charts/chart178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82.xml"/><Relationship Id="rId5" Type="http://schemas.openxmlformats.org/officeDocument/2006/relationships/chart" Target="../charts/chart181.xml"/><Relationship Id="rId4" Type="http://schemas.openxmlformats.org/officeDocument/2006/relationships/chart" Target="../charts/chart18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1.xml"/><Relationship Id="rId3" Type="http://schemas.openxmlformats.org/officeDocument/2006/relationships/chart" Target="../charts/chart186.xml"/><Relationship Id="rId7" Type="http://schemas.openxmlformats.org/officeDocument/2006/relationships/chart" Target="../charts/chart190.xml"/><Relationship Id="rId2" Type="http://schemas.openxmlformats.org/officeDocument/2006/relationships/chart" Target="../charts/chart185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89.xml"/><Relationship Id="rId5" Type="http://schemas.openxmlformats.org/officeDocument/2006/relationships/chart" Target="../charts/chart188.xml"/><Relationship Id="rId4" Type="http://schemas.openxmlformats.org/officeDocument/2006/relationships/chart" Target="../charts/chart18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8.xml"/><Relationship Id="rId3" Type="http://schemas.openxmlformats.org/officeDocument/2006/relationships/chart" Target="../charts/chart193.xml"/><Relationship Id="rId7" Type="http://schemas.openxmlformats.org/officeDocument/2006/relationships/chart" Target="../charts/chart197.xml"/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196.xml"/><Relationship Id="rId5" Type="http://schemas.openxmlformats.org/officeDocument/2006/relationships/chart" Target="../charts/chart195.xml"/><Relationship Id="rId4" Type="http://schemas.openxmlformats.org/officeDocument/2006/relationships/chart" Target="../charts/chart19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5.xml"/><Relationship Id="rId3" Type="http://schemas.openxmlformats.org/officeDocument/2006/relationships/chart" Target="../charts/chart200.xml"/><Relationship Id="rId7" Type="http://schemas.openxmlformats.org/officeDocument/2006/relationships/chart" Target="../charts/chart204.xml"/><Relationship Id="rId2" Type="http://schemas.openxmlformats.org/officeDocument/2006/relationships/chart" Target="../charts/chart199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203.xml"/><Relationship Id="rId5" Type="http://schemas.openxmlformats.org/officeDocument/2006/relationships/chart" Target="../charts/chart202.xml"/><Relationship Id="rId4" Type="http://schemas.openxmlformats.org/officeDocument/2006/relationships/chart" Target="../charts/chart20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2.xml"/><Relationship Id="rId13" Type="http://schemas.openxmlformats.org/officeDocument/2006/relationships/chart" Target="../charts/chart217.xml"/><Relationship Id="rId18" Type="http://schemas.openxmlformats.org/officeDocument/2006/relationships/chart" Target="../charts/chart222.xml"/><Relationship Id="rId3" Type="http://schemas.openxmlformats.org/officeDocument/2006/relationships/chart" Target="../charts/chart207.xml"/><Relationship Id="rId21" Type="http://schemas.openxmlformats.org/officeDocument/2006/relationships/chart" Target="../charts/chart225.xml"/><Relationship Id="rId7" Type="http://schemas.openxmlformats.org/officeDocument/2006/relationships/chart" Target="../charts/chart211.xml"/><Relationship Id="rId12" Type="http://schemas.openxmlformats.org/officeDocument/2006/relationships/chart" Target="../charts/chart216.xml"/><Relationship Id="rId17" Type="http://schemas.openxmlformats.org/officeDocument/2006/relationships/chart" Target="../charts/chart221.xml"/><Relationship Id="rId25" Type="http://schemas.openxmlformats.org/officeDocument/2006/relationships/chart" Target="../charts/chart229.xml"/><Relationship Id="rId2" Type="http://schemas.openxmlformats.org/officeDocument/2006/relationships/chart" Target="../charts/chart206.xml"/><Relationship Id="rId16" Type="http://schemas.openxmlformats.org/officeDocument/2006/relationships/chart" Target="../charts/chart220.xml"/><Relationship Id="rId20" Type="http://schemas.openxmlformats.org/officeDocument/2006/relationships/chart" Target="../charts/chart224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210.xml"/><Relationship Id="rId11" Type="http://schemas.openxmlformats.org/officeDocument/2006/relationships/chart" Target="../charts/chart215.xml"/><Relationship Id="rId24" Type="http://schemas.openxmlformats.org/officeDocument/2006/relationships/chart" Target="../charts/chart228.xml"/><Relationship Id="rId5" Type="http://schemas.openxmlformats.org/officeDocument/2006/relationships/chart" Target="../charts/chart209.xml"/><Relationship Id="rId15" Type="http://schemas.openxmlformats.org/officeDocument/2006/relationships/chart" Target="../charts/chart219.xml"/><Relationship Id="rId23" Type="http://schemas.openxmlformats.org/officeDocument/2006/relationships/chart" Target="../charts/chart227.xml"/><Relationship Id="rId10" Type="http://schemas.openxmlformats.org/officeDocument/2006/relationships/chart" Target="../charts/chart214.xml"/><Relationship Id="rId19" Type="http://schemas.openxmlformats.org/officeDocument/2006/relationships/chart" Target="../charts/chart223.xml"/><Relationship Id="rId4" Type="http://schemas.openxmlformats.org/officeDocument/2006/relationships/chart" Target="../charts/chart208.xml"/><Relationship Id="rId9" Type="http://schemas.openxmlformats.org/officeDocument/2006/relationships/chart" Target="../charts/chart213.xml"/><Relationship Id="rId14" Type="http://schemas.openxmlformats.org/officeDocument/2006/relationships/chart" Target="../charts/chart218.xml"/><Relationship Id="rId22" Type="http://schemas.openxmlformats.org/officeDocument/2006/relationships/chart" Target="../charts/chart2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0.xml"/><Relationship Id="rId1" Type="http://schemas.openxmlformats.org/officeDocument/2006/relationships/slideLayout" Target="../slideLayouts/slideLayout1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2.xml"/><Relationship Id="rId2" Type="http://schemas.openxmlformats.org/officeDocument/2006/relationships/chart" Target="../charts/chart231.xml"/><Relationship Id="rId1" Type="http://schemas.openxmlformats.org/officeDocument/2006/relationships/slideLayout" Target="../slideLayouts/slideLayout18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9.xml"/><Relationship Id="rId13" Type="http://schemas.openxmlformats.org/officeDocument/2006/relationships/chart" Target="../charts/chart244.xml"/><Relationship Id="rId3" Type="http://schemas.openxmlformats.org/officeDocument/2006/relationships/chart" Target="../charts/chart234.xml"/><Relationship Id="rId7" Type="http://schemas.openxmlformats.org/officeDocument/2006/relationships/chart" Target="../charts/chart238.xml"/><Relationship Id="rId12" Type="http://schemas.openxmlformats.org/officeDocument/2006/relationships/chart" Target="../charts/chart243.xml"/><Relationship Id="rId2" Type="http://schemas.openxmlformats.org/officeDocument/2006/relationships/chart" Target="../charts/chart233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237.xml"/><Relationship Id="rId11" Type="http://schemas.openxmlformats.org/officeDocument/2006/relationships/chart" Target="../charts/chart242.xml"/><Relationship Id="rId5" Type="http://schemas.openxmlformats.org/officeDocument/2006/relationships/chart" Target="../charts/chart236.xml"/><Relationship Id="rId15" Type="http://schemas.openxmlformats.org/officeDocument/2006/relationships/chart" Target="../charts/chart246.xml"/><Relationship Id="rId10" Type="http://schemas.openxmlformats.org/officeDocument/2006/relationships/chart" Target="../charts/chart241.xml"/><Relationship Id="rId4" Type="http://schemas.openxmlformats.org/officeDocument/2006/relationships/chart" Target="../charts/chart235.xml"/><Relationship Id="rId9" Type="http://schemas.openxmlformats.org/officeDocument/2006/relationships/chart" Target="../charts/chart240.xml"/><Relationship Id="rId14" Type="http://schemas.openxmlformats.org/officeDocument/2006/relationships/chart" Target="../charts/chart24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3.xml"/><Relationship Id="rId3" Type="http://schemas.openxmlformats.org/officeDocument/2006/relationships/chart" Target="../charts/chart248.xml"/><Relationship Id="rId7" Type="http://schemas.openxmlformats.org/officeDocument/2006/relationships/chart" Target="../charts/chart252.xml"/><Relationship Id="rId2" Type="http://schemas.openxmlformats.org/officeDocument/2006/relationships/chart" Target="../charts/chart247.xml"/><Relationship Id="rId1" Type="http://schemas.openxmlformats.org/officeDocument/2006/relationships/slideLayout" Target="../slideLayouts/slideLayout188.xml"/><Relationship Id="rId6" Type="http://schemas.openxmlformats.org/officeDocument/2006/relationships/chart" Target="../charts/chart251.xml"/><Relationship Id="rId11" Type="http://schemas.openxmlformats.org/officeDocument/2006/relationships/chart" Target="../charts/chart256.xml"/><Relationship Id="rId5" Type="http://schemas.openxmlformats.org/officeDocument/2006/relationships/chart" Target="../charts/chart250.xml"/><Relationship Id="rId10" Type="http://schemas.openxmlformats.org/officeDocument/2006/relationships/chart" Target="../charts/chart255.xml"/><Relationship Id="rId4" Type="http://schemas.openxmlformats.org/officeDocument/2006/relationships/chart" Target="../charts/chart249.xml"/><Relationship Id="rId9" Type="http://schemas.openxmlformats.org/officeDocument/2006/relationships/chart" Target="../charts/chart25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7.xml"/><Relationship Id="rId1" Type="http://schemas.openxmlformats.org/officeDocument/2006/relationships/slideLayout" Target="../slideLayouts/slideLayout18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8.xml"/><Relationship Id="rId1" Type="http://schemas.openxmlformats.org/officeDocument/2006/relationships/slideLayout" Target="../slideLayouts/slideLayout18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9.xml"/><Relationship Id="rId1" Type="http://schemas.openxmlformats.org/officeDocument/2006/relationships/slideLayout" Target="../slideLayouts/slideLayout18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1.xml"/><Relationship Id="rId2" Type="http://schemas.openxmlformats.org/officeDocument/2006/relationships/chart" Target="../charts/chart260.xml"/><Relationship Id="rId1" Type="http://schemas.openxmlformats.org/officeDocument/2006/relationships/slideLayout" Target="../slideLayouts/slideLayout18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7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26" Type="http://schemas.openxmlformats.org/officeDocument/2006/relationships/image" Target="../media/image49.jpeg"/><Relationship Id="rId3" Type="http://schemas.openxmlformats.org/officeDocument/2006/relationships/image" Target="../media/image29.png"/><Relationship Id="rId21" Type="http://schemas.openxmlformats.org/officeDocument/2006/relationships/hyperlink" Target="http://www.memeinfo.hu/kutatasi-eredmenyek/2017-osz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hyperlink" Target="http://www.memeinfo.hu/kutatasi-eredmenyek/2016-osz" TargetMode="External"/><Relationship Id="rId25" Type="http://schemas.openxmlformats.org/officeDocument/2006/relationships/image" Target="../media/image48.jpe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47.jpe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6.jpeg"/><Relationship Id="rId28" Type="http://schemas.openxmlformats.org/officeDocument/2006/relationships/image" Target="../media/image50.jpeg"/><Relationship Id="rId10" Type="http://schemas.openxmlformats.org/officeDocument/2006/relationships/image" Target="../media/image36.png"/><Relationship Id="rId19" Type="http://schemas.openxmlformats.org/officeDocument/2006/relationships/hyperlink" Target="https://www.ipsos.com/hu-hu/februartol-elerheto-az-ipsos-kidcomm-2016-nevu-szindikalt-kutatas-tanulmanya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5.jpeg"/><Relationship Id="rId27" Type="http://schemas.openxmlformats.org/officeDocument/2006/relationships/hyperlink" Target="https://www.ipsos.com/hu-hu/lezarult-business-elite-survey-2018-meres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5" Type="http://schemas.openxmlformats.org/officeDocument/2006/relationships/chart" Target="../charts/chart1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4091230" y="3665936"/>
            <a:ext cx="1128843" cy="276225"/>
          </a:xfrm>
        </p:spPr>
        <p:txBody>
          <a:bodyPr>
            <a:normAutofit/>
          </a:bodyPr>
          <a:lstStyle/>
          <a:p>
            <a:r>
              <a:rPr lang="hu-HU" sz="800" dirty="0"/>
              <a:t>2018. December 06.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065662" y="1995686"/>
            <a:ext cx="5040560" cy="936104"/>
          </a:xfrm>
        </p:spPr>
        <p:txBody>
          <a:bodyPr/>
          <a:lstStyle/>
          <a:p>
            <a:r>
              <a:rPr lang="hu-HU" sz="2800" cap="none" dirty="0"/>
              <a:t>OROSZLÁNY VÁROS LAKÓINAK MÉDIAFOGYASZTÁSI SZOKÁSAI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4065662" y="3075806"/>
            <a:ext cx="4970834" cy="432197"/>
          </a:xfrm>
        </p:spPr>
        <p:txBody>
          <a:bodyPr/>
          <a:lstStyle/>
          <a:p>
            <a:r>
              <a:rPr lang="hu-HU" sz="1800" b="0" dirty="0"/>
              <a:t>Kutatási jelentés Oroszlány önkormányzata részére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0076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MÉDIAFOYASZTÁSI SZOKÁSOK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0FAF978-FB2F-4146-BCC8-BD62625C5C9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586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Eszközhasználat</a:t>
            </a:r>
          </a:p>
        </p:txBody>
      </p:sp>
      <p:sp>
        <p:nvSpPr>
          <p:cNvPr id="132" name="Szövegdoboz 135">
            <a:extLst>
              <a:ext uri="{FF2B5EF4-FFF2-40B4-BE49-F238E27FC236}">
                <a16:creationId xmlns:a16="http://schemas.microsoft.com/office/drawing/2014/main" id="{8200E199-403E-4738-ADE1-5A6B653BF057}"/>
              </a:ext>
            </a:extLst>
          </p:cNvPr>
          <p:cNvSpPr txBox="1"/>
          <p:nvPr/>
        </p:nvSpPr>
        <p:spPr>
          <a:xfrm>
            <a:off x="434662" y="4953148"/>
            <a:ext cx="579352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</a:t>
            </a:r>
            <a:r>
              <a:rPr lang="hu-HU" sz="900" kern="0" dirty="0">
                <a:solidFill>
                  <a:srgbClr val="222223"/>
                </a:solidFill>
              </a:rPr>
              <a:t>Teljes minta; N=402 | Bázis: Használ internetet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9F330B6E-490A-47FC-8797-1DC4A98D1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702865"/>
              </p:ext>
            </p:extLst>
          </p:nvPr>
        </p:nvGraphicFramePr>
        <p:xfrm>
          <a:off x="4067944" y="1647768"/>
          <a:ext cx="3161881" cy="191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" name="Szövegdoboz 350">
            <a:extLst>
              <a:ext uri="{FF2B5EF4-FFF2-40B4-BE49-F238E27FC236}">
                <a16:creationId xmlns:a16="http://schemas.microsoft.com/office/drawing/2014/main" id="{A618BDF9-E4F8-4923-B5E4-CC366B1136FA}"/>
              </a:ext>
            </a:extLst>
          </p:cNvPr>
          <p:cNvSpPr txBox="1"/>
          <p:nvPr/>
        </p:nvSpPr>
        <p:spPr>
          <a:xfrm>
            <a:off x="4970824" y="1275605"/>
            <a:ext cx="2014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0" dirty="0">
                <a:solidFill>
                  <a:srgbClr val="58595B"/>
                </a:solidFill>
                <a:latin typeface="Calibri"/>
              </a:rPr>
              <a:t>INTERNETEZÉS ESZKÖZE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Szövegdoboz 35">
            <a:extLst>
              <a:ext uri="{FF2B5EF4-FFF2-40B4-BE49-F238E27FC236}">
                <a16:creationId xmlns:a16="http://schemas.microsoft.com/office/drawing/2014/main" id="{ADD3B357-6E64-4C18-A065-0B67C2D728B9}"/>
              </a:ext>
            </a:extLst>
          </p:cNvPr>
          <p:cNvSpPr txBox="1"/>
          <p:nvPr/>
        </p:nvSpPr>
        <p:spPr>
          <a:xfrm>
            <a:off x="872839" y="1275606"/>
            <a:ext cx="3142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0" dirty="0">
                <a:solidFill>
                  <a:srgbClr val="58595B"/>
                </a:solidFill>
                <a:latin typeface="Calibri"/>
              </a:rPr>
              <a:t>INTERNET HASZNÁLAT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1" name="Chart 6">
            <a:extLst>
              <a:ext uri="{FF2B5EF4-FFF2-40B4-BE49-F238E27FC236}">
                <a16:creationId xmlns:a16="http://schemas.microsoft.com/office/drawing/2014/main" id="{05F31444-7772-4FF6-88FB-9AD8C2707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997438"/>
              </p:ext>
            </p:extLst>
          </p:nvPr>
        </p:nvGraphicFramePr>
        <p:xfrm>
          <a:off x="1433790" y="1851670"/>
          <a:ext cx="1728192" cy="171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4" name="TextBox 123">
            <a:extLst>
              <a:ext uri="{FF2B5EF4-FFF2-40B4-BE49-F238E27FC236}">
                <a16:creationId xmlns:a16="http://schemas.microsoft.com/office/drawing/2014/main" id="{9EC07033-2C95-47FF-B207-2D2BF9823ABD}"/>
              </a:ext>
            </a:extLst>
          </p:cNvPr>
          <p:cNvSpPr txBox="1"/>
          <p:nvPr/>
        </p:nvSpPr>
        <p:spPr>
          <a:xfrm>
            <a:off x="1642099" y="1647768"/>
            <a:ext cx="357470" cy="4078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C1C8701-CE85-4DF2-A4BA-FB36EC95ADE5}"/>
              </a:ext>
            </a:extLst>
          </p:cNvPr>
          <p:cNvSpPr txBox="1"/>
          <p:nvPr/>
        </p:nvSpPr>
        <p:spPr>
          <a:xfrm>
            <a:off x="2974655" y="2344949"/>
            <a:ext cx="660437" cy="4078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Minden nap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189BC94-3988-48D6-B730-B4134351C9E1}"/>
              </a:ext>
            </a:extLst>
          </p:cNvPr>
          <p:cNvSpPr txBox="1"/>
          <p:nvPr/>
        </p:nvSpPr>
        <p:spPr>
          <a:xfrm>
            <a:off x="1125575" y="2285373"/>
            <a:ext cx="549831" cy="4078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0C8E879-5161-4126-9728-67B051010C3E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>
            <a:lvl1pPr marL="174621" indent="-174621" algn="l" defTabSz="91437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44489" indent="-203195" algn="l" defTabSz="914378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285" indent="-126997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8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1678" indent="-139697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7269" indent="-139697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használ internetet?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Jellemzően milyen eszközökön internetezik?</a:t>
            </a:r>
            <a:endParaRPr lang="en-GB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2C190E-CF6D-4223-84ED-10DD4BE024FD}"/>
              </a:ext>
            </a:extLst>
          </p:cNvPr>
          <p:cNvSpPr/>
          <p:nvPr/>
        </p:nvSpPr>
        <p:spPr>
          <a:xfrm>
            <a:off x="703770" y="3780413"/>
            <a:ext cx="763284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Oroszlány lakosságának kétharmada napi szinten internetezik. Ez az arány még nagyobb a 15-29 évesek (85%), 30-49 évesek (80%), tanulók (100%), érettségivel (74%) és diplomával (80%) rendelkezők körében, illetve a gyerekes háztartásokban (80%). Az internetezés elsőszámú eszköze az okostelefon, aminek használata kiemelten jellemző a 15-29 évesekre (99%), 30-49 évesekre (78%), foglalkozásuk szerint aktívakra (85%) és tanulókra (100%) valamint a kisgyermekesekre (84%). A napi szinten internetezők 75%-a okostelefont használ. Az 50+ korosztályban a hordozható, valamint az asztali számítógép az elsőszámú internetes eszköz (49% és 47%).   </a:t>
            </a:r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9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mondja el, hogy a következő média típusok közül melyiket milyen gyakran használja tájékozódási céllal!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Médiafogyasztás gyakorisága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257D381-9D74-4436-AA19-F6EA01952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190834"/>
              </p:ext>
            </p:extLst>
          </p:nvPr>
        </p:nvGraphicFramePr>
        <p:xfrm>
          <a:off x="444967" y="902987"/>
          <a:ext cx="6096000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zövegdoboz 135">
            <a:extLst>
              <a:ext uri="{FF2B5EF4-FFF2-40B4-BE49-F238E27FC236}">
                <a16:creationId xmlns:a16="http://schemas.microsoft.com/office/drawing/2014/main" id="{E87CC303-CB61-45C6-8A68-39CD2F133F04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6E0DB-9C2F-4C21-B72F-49EB6419F3CF}"/>
              </a:ext>
            </a:extLst>
          </p:cNvPr>
          <p:cNvSpPr/>
          <p:nvPr/>
        </p:nvSpPr>
        <p:spPr>
          <a:xfrm>
            <a:off x="6804248" y="915566"/>
            <a:ext cx="208823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Az oroszlányiak leginkább az országos tévécsatornákhoz, illetve az internethez fordulnak tájékozódás céljából. Oroszlány lakosságán belül körülbelül 16.000 fő érhető el országos TV-n keresztül.</a:t>
            </a:r>
          </a:p>
          <a:p>
            <a:pPr algn="just"/>
            <a:endParaRPr lang="hu-HU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 nyomtatott sajtó valamint a TV az inaktívak, idősebbek, illetve internetezésben kevésbé jártas csoportok számára kiemelt információforrás. Ezzel szemben az hírportálokkal hatékonyabban érhető el a diplomás réteg, valamint az aktív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netezők</a:t>
            </a:r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. A közösségi média a 15-29 évesek tájékozódását segíti szignifikánsan magasabb arányban, csakúgy mint az aktívakét és a tanulókét. </a:t>
            </a:r>
          </a:p>
          <a:p>
            <a:pPr algn="just"/>
            <a:endParaRPr lang="hu-HU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  <a:p>
            <a:pPr algn="just"/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0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mondja el, hogy a következő média típusok közül melyiket milyen gyakran használja tájékozódási céllal!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8824438" cy="469722"/>
          </a:xfrm>
        </p:spPr>
        <p:txBody>
          <a:bodyPr>
            <a:normAutofit fontScale="90000"/>
          </a:bodyPr>
          <a:lstStyle/>
          <a:p>
            <a:r>
              <a:rPr lang="hu-HU" dirty="0"/>
              <a:t>Médiafogyasztás gyakorisága: hullámok összehasonlítása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257D381-9D74-4436-AA19-F6EA01952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278597"/>
              </p:ext>
            </p:extLst>
          </p:nvPr>
        </p:nvGraphicFramePr>
        <p:xfrm>
          <a:off x="996280" y="2816573"/>
          <a:ext cx="6096000" cy="195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zövegdoboz 135">
            <a:extLst>
              <a:ext uri="{FF2B5EF4-FFF2-40B4-BE49-F238E27FC236}">
                <a16:creationId xmlns:a16="http://schemas.microsoft.com/office/drawing/2014/main" id="{E87CC303-CB61-45C6-8A68-39CD2F133F04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 </a:t>
            </a:r>
            <a:r>
              <a:rPr lang="hu-HU" sz="900" kern="0" dirty="0">
                <a:solidFill>
                  <a:srgbClr val="222223"/>
                </a:solidFill>
              </a:rPr>
              <a:t>2018 ÉS N=500 | Bázis: Teljes minta 2015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6E0DB-9C2F-4C21-B72F-49EB6419F3CF}"/>
              </a:ext>
            </a:extLst>
          </p:cNvPr>
          <p:cNvSpPr/>
          <p:nvPr/>
        </p:nvSpPr>
        <p:spPr>
          <a:xfrm>
            <a:off x="7226812" y="1419622"/>
            <a:ext cx="1656184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országos tévék napi szintű nézettsége nem változott az elmúlt 3 évben. Minden médium esetében nőtt a fogyasztók aránya, ugyanakkor ez nem feltétlenül jár együtt magasabb involváltsággal: a sajtó esetében csökkent a napi olvasók aránya, míg az alkalmi fogyasztók száma emelkedett. Ezzel szemben a rádiók esetében minden szinten növekedés tapasztalható. 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6B9EDCC-A3FC-4562-A971-459D10D0F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717456"/>
              </p:ext>
            </p:extLst>
          </p:nvPr>
        </p:nvGraphicFramePr>
        <p:xfrm>
          <a:off x="996280" y="902162"/>
          <a:ext cx="6096000" cy="195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3">
            <a:extLst>
              <a:ext uri="{FF2B5EF4-FFF2-40B4-BE49-F238E27FC236}">
                <a16:creationId xmlns:a16="http://schemas.microsoft.com/office/drawing/2014/main" id="{DFAB6125-90ED-4616-94F9-36FE6990DB60}"/>
              </a:ext>
            </a:extLst>
          </p:cNvPr>
          <p:cNvSpPr/>
          <p:nvPr/>
        </p:nvSpPr>
        <p:spPr>
          <a:xfrm>
            <a:off x="30391" y="1379555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2018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1E5B5879-B9CA-462D-8842-EB613AB343D4}"/>
              </a:ext>
            </a:extLst>
          </p:cNvPr>
          <p:cNvSpPr/>
          <p:nvPr/>
        </p:nvSpPr>
        <p:spPr>
          <a:xfrm>
            <a:off x="30390" y="3296452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9601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mondja el, hogy a következő média típusok közül melyiket milyen gyakran használja tájékozódási céllal!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Napi médiahasználat</a:t>
            </a:r>
          </a:p>
        </p:txBody>
      </p:sp>
      <p:sp>
        <p:nvSpPr>
          <p:cNvPr id="28" name="Szövegdoboz 135">
            <a:extLst>
              <a:ext uri="{FF2B5EF4-FFF2-40B4-BE49-F238E27FC236}">
                <a16:creationId xmlns:a16="http://schemas.microsoft.com/office/drawing/2014/main" id="{4EAF4FAB-908B-488F-99DB-D88BE49ABB5F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5D7A75-B839-4156-BBD0-15ECE4C07300}"/>
              </a:ext>
            </a:extLst>
          </p:cNvPr>
          <p:cNvGraphicFramePr/>
          <p:nvPr>
            <p:extLst/>
          </p:nvPr>
        </p:nvGraphicFramePr>
        <p:xfrm>
          <a:off x="434663" y="709528"/>
          <a:ext cx="6096000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1758443-2DA6-4464-AB1B-BE7E31F04F4B}"/>
              </a:ext>
            </a:extLst>
          </p:cNvPr>
          <p:cNvSpPr/>
          <p:nvPr/>
        </p:nvSpPr>
        <p:spPr>
          <a:xfrm>
            <a:off x="6405081" y="1871702"/>
            <a:ext cx="2304256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egyes korosztályok napi elérésében nem mutatható ki jelentős eltérés a közösségi médiahasználaton (és másodsorban a regionális rádió, valamint a print fogyasztásán) túl. A közösségi oldalak használata erősen szegmentál: míg a fiatal lakosok esetében elsődleges felületként értékelhető, az 50 év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felettie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k számára nincs valós relevanciája.</a:t>
            </a:r>
          </a:p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9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árulja el, hogy a különböző napszakokban jellemzően melyik eszközt használja leginkább tájékozódásra?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Jellemző médiafogyasztás hétköznap</a:t>
            </a: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BE2A7458-1BEC-4288-A724-AF0D352FA7EC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N=500| Bázis: Teljes minta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CC9E3F-101A-4C51-A78C-59DD3F663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254199"/>
              </p:ext>
            </p:extLst>
          </p:nvPr>
        </p:nvGraphicFramePr>
        <p:xfrm>
          <a:off x="827584" y="915566"/>
          <a:ext cx="5184576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211744B-72D6-4EA7-A35E-0D0D1FE05E7B}"/>
              </a:ext>
            </a:extLst>
          </p:cNvPr>
          <p:cNvSpPr/>
          <p:nvPr/>
        </p:nvSpPr>
        <p:spPr>
          <a:xfrm>
            <a:off x="6516216" y="1556087"/>
            <a:ext cx="216024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Hétköznapokon a TV szerepe az esti órákban erősödik, míg reggel és délelőtt a rádió és az internet a meghatározóbb. </a:t>
            </a:r>
          </a:p>
          <a:p>
            <a:pPr algn="just"/>
            <a:endParaRPr lang="hu-HU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Időponttól függetlenül elmondható, hogy az inaktívak és idősek körében a TV nézés átlagon felüli, míg a fiatalok és a foglalkozási státuszuk szerint aktívak inkább az internetről tájékozódnak. </a:t>
            </a:r>
          </a:p>
          <a:p>
            <a:pPr algn="just"/>
            <a:endParaRPr lang="hu-HU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  <a:p>
            <a:pPr algn="just"/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03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árulja el, hogy a különböző napszakokban jellemzően melyik eszközt használja leginkább tájékozódásra?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Jellemző médiafogyasztás hétvégén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11B3EA-C2DA-425D-8F1F-5B6EB273F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624291"/>
              </p:ext>
            </p:extLst>
          </p:nvPr>
        </p:nvGraphicFramePr>
        <p:xfrm>
          <a:off x="827584" y="915566"/>
          <a:ext cx="5184576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135">
            <a:extLst>
              <a:ext uri="{FF2B5EF4-FFF2-40B4-BE49-F238E27FC236}">
                <a16:creationId xmlns:a16="http://schemas.microsoft.com/office/drawing/2014/main" id="{BE2A7458-1BEC-4288-A724-AF0D352FA7EC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500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Bázis: Teljes minta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7F3E31-0D8E-4434-9D8D-B9A9223BF901}"/>
              </a:ext>
            </a:extLst>
          </p:cNvPr>
          <p:cNvSpPr/>
          <p:nvPr/>
        </p:nvSpPr>
        <p:spPr>
          <a:xfrm>
            <a:off x="6516216" y="1779662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 hétköznap és a hétvége mintázata nem tér el jelentősen. A rádió kevésbé játszik szerepet a hétvégéken, illetve valamivel jellemzőbb, hogy a reggeli órákban egyáltalán nem informálódnak az oroszlányi lakosok.  </a:t>
            </a:r>
          </a:p>
          <a:p>
            <a:pPr algn="just"/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1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árulja el, hogy a különböző napszakokban jellemzően melyik eszközt használja leginkább tájékozódásra?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8968454" cy="469722"/>
          </a:xfrm>
        </p:spPr>
        <p:txBody>
          <a:bodyPr>
            <a:noAutofit/>
          </a:bodyPr>
          <a:lstStyle/>
          <a:p>
            <a:r>
              <a:rPr lang="hu-HU" sz="2500" dirty="0"/>
              <a:t>Jellemző médiafogyasztás hétköznap: hullámok összehasonlítása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CC9E3F-101A-4C51-A78C-59DD3F663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617075"/>
              </p:ext>
            </p:extLst>
          </p:nvPr>
        </p:nvGraphicFramePr>
        <p:xfrm>
          <a:off x="814561" y="832550"/>
          <a:ext cx="7200800" cy="209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135">
            <a:extLst>
              <a:ext uri="{FF2B5EF4-FFF2-40B4-BE49-F238E27FC236}">
                <a16:creationId xmlns:a16="http://schemas.microsoft.com/office/drawing/2014/main" id="{00263EB6-A0FE-42FA-A052-5B74ACC69E01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 </a:t>
            </a:r>
            <a:r>
              <a:rPr lang="hu-HU" sz="900" kern="0" dirty="0">
                <a:solidFill>
                  <a:srgbClr val="222223"/>
                </a:solidFill>
              </a:rPr>
              <a:t>2018 ÉS N=500 | Bázis: Teljes minta 2015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963A9C0-1EE4-45B0-9051-83729F7D3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195928"/>
              </p:ext>
            </p:extLst>
          </p:nvPr>
        </p:nvGraphicFramePr>
        <p:xfrm>
          <a:off x="827584" y="2926512"/>
          <a:ext cx="7200800" cy="209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3">
            <a:extLst>
              <a:ext uri="{FF2B5EF4-FFF2-40B4-BE49-F238E27FC236}">
                <a16:creationId xmlns:a16="http://schemas.microsoft.com/office/drawing/2014/main" id="{4C522230-B187-4CEA-9B93-D2B27F7EB4AA}"/>
              </a:ext>
            </a:extLst>
          </p:cNvPr>
          <p:cNvSpPr/>
          <p:nvPr/>
        </p:nvSpPr>
        <p:spPr>
          <a:xfrm>
            <a:off x="10832" y="168641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2018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260913E5-DA0D-499B-87E5-10BDD45A8607}"/>
              </a:ext>
            </a:extLst>
          </p:cNvPr>
          <p:cNvSpPr/>
          <p:nvPr/>
        </p:nvSpPr>
        <p:spPr>
          <a:xfrm>
            <a:off x="10832" y="377156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A586B0-3EBE-48DF-AB6C-D117F24AC0F0}"/>
              </a:ext>
            </a:extLst>
          </p:cNvPr>
          <p:cNvSpPr/>
          <p:nvPr/>
        </p:nvSpPr>
        <p:spPr>
          <a:xfrm>
            <a:off x="5940152" y="3035223"/>
            <a:ext cx="237626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Három évvel ezelőtt jelentősen többen állították, hogy nem használnak semmilyen médiumot az adott napszakban. Jól látható, ahogy az internethasználat eszköze egyre inkább a mobiltelefon. Emellett a reggeli órákban a nyomtatott sajtó használata visszaszorult, míg a rádióhallgatás népszerűbbé vált. </a:t>
            </a:r>
          </a:p>
          <a:p>
            <a:pPr algn="just"/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3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árulja el, hogy a különböző napszakokban jellemzően melyik eszközt használja leginkább tájékozódásra?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8968454" cy="469722"/>
          </a:xfrm>
        </p:spPr>
        <p:txBody>
          <a:bodyPr>
            <a:noAutofit/>
          </a:bodyPr>
          <a:lstStyle/>
          <a:p>
            <a:r>
              <a:rPr lang="hu-HU" sz="2500" dirty="0"/>
              <a:t>Jellemző médiafogyasztás </a:t>
            </a:r>
            <a:r>
              <a:rPr lang="hu-HU" sz="2500" dirty="0" err="1"/>
              <a:t>hétvégn</a:t>
            </a:r>
            <a:r>
              <a:rPr lang="hu-HU" sz="2500" dirty="0"/>
              <a:t>: hullámok összehasonlítása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CC9E3F-101A-4C51-A78C-59DD3F663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796202"/>
              </p:ext>
            </p:extLst>
          </p:nvPr>
        </p:nvGraphicFramePr>
        <p:xfrm>
          <a:off x="814561" y="832550"/>
          <a:ext cx="7200800" cy="209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135">
            <a:extLst>
              <a:ext uri="{FF2B5EF4-FFF2-40B4-BE49-F238E27FC236}">
                <a16:creationId xmlns:a16="http://schemas.microsoft.com/office/drawing/2014/main" id="{00263EB6-A0FE-42FA-A052-5B74ACC69E01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 2018 ÉS N=500 | Bázis: Teljes minta 2015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963A9C0-1EE4-45B0-9051-83729F7D3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441809"/>
              </p:ext>
            </p:extLst>
          </p:nvPr>
        </p:nvGraphicFramePr>
        <p:xfrm>
          <a:off x="827584" y="2926512"/>
          <a:ext cx="7200800" cy="209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3">
            <a:extLst>
              <a:ext uri="{FF2B5EF4-FFF2-40B4-BE49-F238E27FC236}">
                <a16:creationId xmlns:a16="http://schemas.microsoft.com/office/drawing/2014/main" id="{4C522230-B187-4CEA-9B93-D2B27F7EB4AA}"/>
              </a:ext>
            </a:extLst>
          </p:cNvPr>
          <p:cNvSpPr/>
          <p:nvPr/>
        </p:nvSpPr>
        <p:spPr>
          <a:xfrm>
            <a:off x="10832" y="168641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2018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260913E5-DA0D-499B-87E5-10BDD45A8607}"/>
              </a:ext>
            </a:extLst>
          </p:cNvPr>
          <p:cNvSpPr/>
          <p:nvPr/>
        </p:nvSpPr>
        <p:spPr>
          <a:xfrm>
            <a:off x="10832" y="377156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CEDD01-9232-48FB-BE53-A5528689FA13}"/>
              </a:ext>
            </a:extLst>
          </p:cNvPr>
          <p:cNvSpPr/>
          <p:nvPr/>
        </p:nvSpPr>
        <p:spPr>
          <a:xfrm>
            <a:off x="5940152" y="3035223"/>
            <a:ext cx="237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 hétvégi médiafogyasztás nagyobb hasonlóságot mutat a három évvel ezelőtti eredményekkel. Ugyanakkor itt is elmondható, hogy a számítógép helyét egyre inkább átveszik a hordozható eszközök, amikor internetezésről van szó. </a:t>
            </a:r>
          </a:p>
          <a:p>
            <a:pPr algn="just"/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4">
            <a:extLst>
              <a:ext uri="{FF2B5EF4-FFF2-40B4-BE49-F238E27FC236}">
                <a16:creationId xmlns:a16="http://schemas.microsoft.com/office/drawing/2014/main" id="{52A043BF-30CB-43D7-BF5F-07FF85B3F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93564"/>
              </p:ext>
            </p:extLst>
          </p:nvPr>
        </p:nvGraphicFramePr>
        <p:xfrm>
          <a:off x="3324779" y="77609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4">
            <a:extLst>
              <a:ext uri="{FF2B5EF4-FFF2-40B4-BE49-F238E27FC236}">
                <a16:creationId xmlns:a16="http://schemas.microsoft.com/office/drawing/2014/main" id="{74EC1413-8082-48DA-ABD9-A3D77AFDC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907021"/>
              </p:ext>
            </p:extLst>
          </p:nvPr>
        </p:nvGraphicFramePr>
        <p:xfrm>
          <a:off x="544341" y="77196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mondja meg a következő állítások mennyire igazak Önre. 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5 FOKÚ SKÁLA ÁTLAGA ÉS T2B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Attitűd állítások</a:t>
            </a:r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D7568AD9-3660-4242-A33B-8EC797CDD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63716"/>
              </p:ext>
            </p:extLst>
          </p:nvPr>
        </p:nvGraphicFramePr>
        <p:xfrm>
          <a:off x="544341" y="1470576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zövegdoboz 81">
            <a:extLst>
              <a:ext uri="{FF2B5EF4-FFF2-40B4-BE49-F238E27FC236}">
                <a16:creationId xmlns:a16="http://schemas.microsoft.com/office/drawing/2014/main" id="{E9FBA2BD-5052-4772-A5ED-2ACA9E174CF2}"/>
              </a:ext>
            </a:extLst>
          </p:cNvPr>
          <p:cNvSpPr txBox="1"/>
          <p:nvPr/>
        </p:nvSpPr>
        <p:spPr>
          <a:xfrm>
            <a:off x="685673" y="109598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4,0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zövegdoboz 81">
            <a:extLst>
              <a:ext uri="{FF2B5EF4-FFF2-40B4-BE49-F238E27FC236}">
                <a16:creationId xmlns:a16="http://schemas.microsoft.com/office/drawing/2014/main" id="{18B65922-967B-4B68-A0CA-214919EA6CB3}"/>
              </a:ext>
            </a:extLst>
          </p:cNvPr>
          <p:cNvSpPr txBox="1"/>
          <p:nvPr/>
        </p:nvSpPr>
        <p:spPr>
          <a:xfrm>
            <a:off x="3466111" y="110010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3,5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65E3A1-2458-4B36-9835-945E417FA5F3}"/>
              </a:ext>
            </a:extLst>
          </p:cNvPr>
          <p:cNvSpPr/>
          <p:nvPr/>
        </p:nvSpPr>
        <p:spPr>
          <a:xfrm>
            <a:off x="1502593" y="1095980"/>
            <a:ext cx="23398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Érdekelnek a helyi hírek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Érdekelnek az országos hírek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Fontos számomra, hogy a hírekről azonnal tájékozódhassak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Érdekelnek a nemzetközi hírek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Magabiztosan tudom használni a számítógépet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zövegdoboz 81">
            <a:extLst>
              <a:ext uri="{FF2B5EF4-FFF2-40B4-BE49-F238E27FC236}">
                <a16:creationId xmlns:a16="http://schemas.microsoft.com/office/drawing/2014/main" id="{99500EA9-5CD3-49DF-95A9-DEB0908A7DD9}"/>
              </a:ext>
            </a:extLst>
          </p:cNvPr>
          <p:cNvSpPr txBox="1"/>
          <p:nvPr/>
        </p:nvSpPr>
        <p:spPr>
          <a:xfrm>
            <a:off x="685673" y="1794593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4,0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BA436D1B-1767-4CE6-A803-6FAABBD744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055540"/>
              </p:ext>
            </p:extLst>
          </p:nvPr>
        </p:nvGraphicFramePr>
        <p:xfrm>
          <a:off x="3324779" y="1474705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Szövegdoboz 81">
            <a:extLst>
              <a:ext uri="{FF2B5EF4-FFF2-40B4-BE49-F238E27FC236}">
                <a16:creationId xmlns:a16="http://schemas.microsoft.com/office/drawing/2014/main" id="{A3BE6D27-2700-4AEB-843E-B3E4586DCFC1}"/>
              </a:ext>
            </a:extLst>
          </p:cNvPr>
          <p:cNvSpPr txBox="1"/>
          <p:nvPr/>
        </p:nvSpPr>
        <p:spPr>
          <a:xfrm>
            <a:off x="3466111" y="1798722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3,0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276F8A1C-A0D7-45AC-8F15-D137E6A48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66096"/>
              </p:ext>
            </p:extLst>
          </p:nvPr>
        </p:nvGraphicFramePr>
        <p:xfrm>
          <a:off x="544341" y="217413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Szövegdoboz 81">
            <a:extLst>
              <a:ext uri="{FF2B5EF4-FFF2-40B4-BE49-F238E27FC236}">
                <a16:creationId xmlns:a16="http://schemas.microsoft.com/office/drawing/2014/main" id="{F837BC93-4D49-46C0-B003-4AF78D4B6419}"/>
              </a:ext>
            </a:extLst>
          </p:cNvPr>
          <p:cNvSpPr txBox="1"/>
          <p:nvPr/>
        </p:nvSpPr>
        <p:spPr>
          <a:xfrm>
            <a:off x="685673" y="249815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500" b="1" kern="0" dirty="0">
                <a:solidFill>
                  <a:srgbClr val="3C3C3C"/>
                </a:solidFill>
                <a:latin typeface="Calibri"/>
              </a:rPr>
              <a:t>3,8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id="{8F09FD49-D042-4B98-978D-D054156F79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96794"/>
              </p:ext>
            </p:extLst>
          </p:nvPr>
        </p:nvGraphicFramePr>
        <p:xfrm>
          <a:off x="3324779" y="217826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Szövegdoboz 81">
            <a:extLst>
              <a:ext uri="{FF2B5EF4-FFF2-40B4-BE49-F238E27FC236}">
                <a16:creationId xmlns:a16="http://schemas.microsoft.com/office/drawing/2014/main" id="{BA40669B-4D73-4309-97DE-6473CB903AD7}"/>
              </a:ext>
            </a:extLst>
          </p:cNvPr>
          <p:cNvSpPr txBox="1"/>
          <p:nvPr/>
        </p:nvSpPr>
        <p:spPr>
          <a:xfrm>
            <a:off x="3466111" y="250227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3,0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3879A06B-88AE-4728-B072-F2BF9278F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777038"/>
              </p:ext>
            </p:extLst>
          </p:nvPr>
        </p:nvGraphicFramePr>
        <p:xfrm>
          <a:off x="544341" y="2883988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Szövegdoboz 81">
            <a:extLst>
              <a:ext uri="{FF2B5EF4-FFF2-40B4-BE49-F238E27FC236}">
                <a16:creationId xmlns:a16="http://schemas.microsoft.com/office/drawing/2014/main" id="{9C5A2C7A-F99D-474F-9601-F7416EED6D29}"/>
              </a:ext>
            </a:extLst>
          </p:cNvPr>
          <p:cNvSpPr txBox="1"/>
          <p:nvPr/>
        </p:nvSpPr>
        <p:spPr>
          <a:xfrm>
            <a:off x="685673" y="32080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500" b="1" kern="0" dirty="0">
                <a:solidFill>
                  <a:srgbClr val="3C3C3C"/>
                </a:solidFill>
                <a:latin typeface="Calibri"/>
              </a:rPr>
              <a:t>3</a:t>
            </a: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,8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086A8D-D073-4A00-B2F0-6A23689E527E}"/>
              </a:ext>
            </a:extLst>
          </p:cNvPr>
          <p:cNvSpPr/>
          <p:nvPr/>
        </p:nvSpPr>
        <p:spPr>
          <a:xfrm>
            <a:off x="4240993" y="1080133"/>
            <a:ext cx="2111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Az internetet gyakran használom kommunikációs célokra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Előfordult már velem, hogy interneten olvasott tanács alapján cselekedtem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Érdekel a politika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noProof="0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Gyakran részt veszek Oroszlány város programjain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Előfordult már velem, hogy nyomtatott sajtóban olvasott tanács alapján cselekedtem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65FB4969-C0DA-4946-B48C-05C4D435F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105000"/>
              </p:ext>
            </p:extLst>
          </p:nvPr>
        </p:nvGraphicFramePr>
        <p:xfrm>
          <a:off x="539552" y="361566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83F80E82-8326-480D-B0AD-A7425CD14938}"/>
              </a:ext>
            </a:extLst>
          </p:cNvPr>
          <p:cNvSpPr txBox="1"/>
          <p:nvPr/>
        </p:nvSpPr>
        <p:spPr>
          <a:xfrm>
            <a:off x="680884" y="393968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3,6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BCFB2043-125A-442E-A437-EF0BDBD59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518008"/>
              </p:ext>
            </p:extLst>
          </p:nvPr>
        </p:nvGraphicFramePr>
        <p:xfrm>
          <a:off x="3329568" y="2885175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Szövegdoboz 81">
            <a:extLst>
              <a:ext uri="{FF2B5EF4-FFF2-40B4-BE49-F238E27FC236}">
                <a16:creationId xmlns:a16="http://schemas.microsoft.com/office/drawing/2014/main" id="{BF8D98E5-C1B9-4B34-854C-C438742AAF45}"/>
              </a:ext>
            </a:extLst>
          </p:cNvPr>
          <p:cNvSpPr txBox="1"/>
          <p:nvPr/>
        </p:nvSpPr>
        <p:spPr>
          <a:xfrm>
            <a:off x="3470900" y="3209192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3,0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Chart 4">
            <a:extLst>
              <a:ext uri="{FF2B5EF4-FFF2-40B4-BE49-F238E27FC236}">
                <a16:creationId xmlns:a16="http://schemas.microsoft.com/office/drawing/2014/main" id="{444B8B1C-5169-4EBF-B0BF-08DF7FEDF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4139"/>
              </p:ext>
            </p:extLst>
          </p:nvPr>
        </p:nvGraphicFramePr>
        <p:xfrm>
          <a:off x="3324779" y="361685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5" name="Szövegdoboz 81">
            <a:extLst>
              <a:ext uri="{FF2B5EF4-FFF2-40B4-BE49-F238E27FC236}">
                <a16:creationId xmlns:a16="http://schemas.microsoft.com/office/drawing/2014/main" id="{7D1F5BD8-2CCC-4883-80F1-32F56721FB4B}"/>
              </a:ext>
            </a:extLst>
          </p:cNvPr>
          <p:cNvSpPr txBox="1"/>
          <p:nvPr/>
        </p:nvSpPr>
        <p:spPr>
          <a:xfrm>
            <a:off x="3466111" y="3940867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2,7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Szövegdoboz 135">
            <a:extLst>
              <a:ext uri="{FF2B5EF4-FFF2-40B4-BE49-F238E27FC236}">
                <a16:creationId xmlns:a16="http://schemas.microsoft.com/office/drawing/2014/main" id="{4EAF4FAB-908B-488F-99DB-D88BE49ABB5F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</a:t>
            </a:r>
            <a:r>
              <a:rPr lang="hu-HU" sz="900" kern="0" dirty="0">
                <a:solidFill>
                  <a:srgbClr val="222223"/>
                </a:solidFill>
              </a:rPr>
              <a:t>minta</a:t>
            </a:r>
          </a:p>
          <a:p>
            <a:pPr marL="4763" defTabSz="914400">
              <a:defRPr/>
            </a:pPr>
            <a:endParaRPr lang="hu-HU" sz="900" kern="0" dirty="0">
              <a:solidFill>
                <a:srgbClr val="222223"/>
              </a:solidFill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0FE2EA-5A4A-4573-89D2-CB3FAB6B877D}"/>
              </a:ext>
            </a:extLst>
          </p:cNvPr>
          <p:cNvSpPr/>
          <p:nvPr/>
        </p:nvSpPr>
        <p:spPr>
          <a:xfrm>
            <a:off x="6444208" y="1346046"/>
            <a:ext cx="230425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 válaszadóknak egy ötfokú skála segítségével kellett megmondaniuk, hogy az adott állítás mennyire igaz rájuk nézve. A diagram a T2B értéket mutatja, tehát a skála két felső értékét (inkább igaz + teljes mértékben igaz), míg a középső szám a skála átlaga. </a:t>
            </a:r>
          </a:p>
          <a:p>
            <a:pPr algn="just"/>
            <a:endParaRPr lang="hu-HU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Ez alapján elmondható, hogy az oroszlányi lakosok alapvetően nyitottak a helyi, országos és nemzetközi témák iránt, valamint keresik a naprakész információkat. Ez ugyanakkor nem jelent feltétlen aktív részvételt a helyi programokon, illetve a politikai életben. </a:t>
            </a:r>
          </a:p>
          <a:p>
            <a:pPr algn="just"/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7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Tartalom</a:t>
            </a:r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442D6B-47C1-4AED-B595-D1487B82E751}"/>
              </a:ext>
            </a:extLst>
          </p:cNvPr>
          <p:cNvSpPr/>
          <p:nvPr/>
        </p:nvSpPr>
        <p:spPr>
          <a:xfrm>
            <a:off x="398841" y="1214141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0</a:t>
            </a:r>
            <a:r>
              <a:rPr lang="hu-HU" sz="2400" b="1" dirty="0">
                <a:solidFill>
                  <a:schemeClr val="bg1"/>
                </a:solidFill>
              </a:rPr>
              <a:t>3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EFC671-91E7-4D62-B598-3079B10A2458}"/>
              </a:ext>
            </a:extLst>
          </p:cNvPr>
          <p:cNvGrpSpPr/>
          <p:nvPr/>
        </p:nvGrpSpPr>
        <p:grpSpPr>
          <a:xfrm>
            <a:off x="1287774" y="1327364"/>
            <a:ext cx="3068203" cy="493554"/>
            <a:chOff x="1161413" y="1276518"/>
            <a:chExt cx="2912953" cy="493554"/>
          </a:xfrm>
        </p:grpSpPr>
        <p:sp>
          <p:nvSpPr>
            <p:cNvPr id="88" name="TextBox 54">
              <a:extLst>
                <a:ext uri="{FF2B5EF4-FFF2-40B4-BE49-F238E27FC236}">
                  <a16:creationId xmlns:a16="http://schemas.microsoft.com/office/drawing/2014/main" id="{36EF9DED-E9B7-4E69-8A66-8F542BBDF91D}"/>
                </a:ext>
              </a:extLst>
            </p:cNvPr>
            <p:cNvSpPr txBox="1"/>
            <p:nvPr/>
          </p:nvSpPr>
          <p:spPr>
            <a:xfrm>
              <a:off x="1161414" y="1427500"/>
              <a:ext cx="2912952" cy="19736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Módszertani háttér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5815282-0D00-44C7-B3B3-DAFCB0C2FF7A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7827E3D-9802-45ED-B511-AA8006EA19F2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0D6481E7-3B12-4B8F-B88D-3F23D073174B}"/>
              </a:ext>
            </a:extLst>
          </p:cNvPr>
          <p:cNvSpPr/>
          <p:nvPr/>
        </p:nvSpPr>
        <p:spPr>
          <a:xfrm>
            <a:off x="398840" y="2073457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b="1" dirty="0">
                <a:solidFill>
                  <a:schemeClr val="bg1"/>
                </a:solidFill>
              </a:rPr>
              <a:t>06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68997CC-8987-4BDB-BDD3-CAE125D0C818}"/>
              </a:ext>
            </a:extLst>
          </p:cNvPr>
          <p:cNvGrpSpPr/>
          <p:nvPr/>
        </p:nvGrpSpPr>
        <p:grpSpPr>
          <a:xfrm>
            <a:off x="1287773" y="2186680"/>
            <a:ext cx="3068203" cy="493554"/>
            <a:chOff x="1161413" y="1276518"/>
            <a:chExt cx="2912953" cy="493554"/>
          </a:xfrm>
        </p:grpSpPr>
        <p:sp>
          <p:nvSpPr>
            <p:cNvPr id="85" name="TextBox 86">
              <a:extLst>
                <a:ext uri="{FF2B5EF4-FFF2-40B4-BE49-F238E27FC236}">
                  <a16:creationId xmlns:a16="http://schemas.microsoft.com/office/drawing/2014/main" id="{3B45762D-9C2F-4D0F-85D5-37E70F4A63F9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Vezetői összefoglaló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4307B3A-F4D2-435C-B2C8-65D9B1791269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F27C367-3188-406C-BA9A-FCD1727E8069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BD8CA5DD-C18F-4BA5-8A70-905F7D9ED9A2}"/>
              </a:ext>
            </a:extLst>
          </p:cNvPr>
          <p:cNvSpPr/>
          <p:nvPr/>
        </p:nvSpPr>
        <p:spPr>
          <a:xfrm>
            <a:off x="4788024" y="1215673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b="1" dirty="0">
                <a:solidFill>
                  <a:schemeClr val="bg1"/>
                </a:solidFill>
              </a:rPr>
              <a:t>10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9F6C8D-227C-40E4-AB4A-370A3CEC5EBD}"/>
              </a:ext>
            </a:extLst>
          </p:cNvPr>
          <p:cNvGrpSpPr/>
          <p:nvPr/>
        </p:nvGrpSpPr>
        <p:grpSpPr>
          <a:xfrm>
            <a:off x="5676957" y="1328896"/>
            <a:ext cx="3068203" cy="493554"/>
            <a:chOff x="1161413" y="1276518"/>
            <a:chExt cx="2912953" cy="493554"/>
          </a:xfrm>
        </p:grpSpPr>
        <p:sp>
          <p:nvSpPr>
            <p:cNvPr id="82" name="TextBox 104">
              <a:extLst>
                <a:ext uri="{FF2B5EF4-FFF2-40B4-BE49-F238E27FC236}">
                  <a16:creationId xmlns:a16="http://schemas.microsoft.com/office/drawing/2014/main" id="{A6B98820-A155-4938-9C0B-68815212E996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Médiafogyasztási szokások 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2C7329B-CDA0-4E5D-BCD1-6AF3DA4D2734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4A82509-FAF0-49E1-B892-A12C01AD6511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EADDD73D-C68B-4568-8E58-B447007662B7}"/>
              </a:ext>
            </a:extLst>
          </p:cNvPr>
          <p:cNvSpPr/>
          <p:nvPr/>
        </p:nvSpPr>
        <p:spPr>
          <a:xfrm>
            <a:off x="4788024" y="2078317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b="1" dirty="0">
                <a:solidFill>
                  <a:schemeClr val="bg1"/>
                </a:solidFill>
              </a:rPr>
              <a:t>34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BC7D72-EFFF-468F-AFD6-053858B105B4}"/>
              </a:ext>
            </a:extLst>
          </p:cNvPr>
          <p:cNvGrpSpPr/>
          <p:nvPr/>
        </p:nvGrpSpPr>
        <p:grpSpPr>
          <a:xfrm>
            <a:off x="5676957" y="2191540"/>
            <a:ext cx="3068203" cy="493554"/>
            <a:chOff x="1161413" y="1276518"/>
            <a:chExt cx="2912953" cy="493554"/>
          </a:xfrm>
        </p:grpSpPr>
        <p:sp>
          <p:nvSpPr>
            <p:cNvPr id="79" name="TextBox 104">
              <a:extLst>
                <a:ext uri="{FF2B5EF4-FFF2-40B4-BE49-F238E27FC236}">
                  <a16:creationId xmlns:a16="http://schemas.microsoft.com/office/drawing/2014/main" id="{05A0E9AF-7D49-4024-A917-88DAB24C1BA9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Helyi médiumok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0976A22-1073-4359-B427-10F882CD194E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BFF6138-5786-4DC3-AD0E-CA40207FDA4F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DAC7958F-0419-46C0-B339-8306F5C5F4BF}"/>
              </a:ext>
            </a:extLst>
          </p:cNvPr>
          <p:cNvSpPr/>
          <p:nvPr/>
        </p:nvSpPr>
        <p:spPr>
          <a:xfrm>
            <a:off x="398840" y="2927010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b="1" dirty="0">
                <a:solidFill>
                  <a:schemeClr val="bg1"/>
                </a:solidFill>
              </a:rPr>
              <a:t>08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2AD1190-838C-4FBE-87D4-3A29BD52EA39}"/>
              </a:ext>
            </a:extLst>
          </p:cNvPr>
          <p:cNvGrpSpPr/>
          <p:nvPr/>
        </p:nvGrpSpPr>
        <p:grpSpPr>
          <a:xfrm>
            <a:off x="1287773" y="3040233"/>
            <a:ext cx="3068203" cy="493554"/>
            <a:chOff x="1161413" y="1276518"/>
            <a:chExt cx="2912953" cy="493554"/>
          </a:xfrm>
        </p:grpSpPr>
        <p:sp>
          <p:nvSpPr>
            <p:cNvPr id="76" name="TextBox 86">
              <a:extLst>
                <a:ext uri="{FF2B5EF4-FFF2-40B4-BE49-F238E27FC236}">
                  <a16:creationId xmlns:a16="http://schemas.microsoft.com/office/drawing/2014/main" id="{FCD98A74-8E2E-4610-91C4-CED88627500C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Demográfia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8A47C60-9D8C-4552-A843-669D4C06DB06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A078359-634C-46F6-97C5-EB3D2F40060B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122FE810-33A3-49F7-B24B-D1AAEB4DA45E}"/>
              </a:ext>
            </a:extLst>
          </p:cNvPr>
          <p:cNvSpPr/>
          <p:nvPr/>
        </p:nvSpPr>
        <p:spPr>
          <a:xfrm>
            <a:off x="4788024" y="2931870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b="1" dirty="0">
                <a:solidFill>
                  <a:schemeClr val="bg1"/>
                </a:solidFill>
              </a:rPr>
              <a:t>58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2AD587E-92D3-4809-B08D-FC45E8C59532}"/>
              </a:ext>
            </a:extLst>
          </p:cNvPr>
          <p:cNvGrpSpPr/>
          <p:nvPr/>
        </p:nvGrpSpPr>
        <p:grpSpPr>
          <a:xfrm>
            <a:off x="5676957" y="3045093"/>
            <a:ext cx="3068203" cy="493554"/>
            <a:chOff x="1161413" y="1276518"/>
            <a:chExt cx="2912953" cy="493554"/>
          </a:xfrm>
        </p:grpSpPr>
        <p:sp>
          <p:nvSpPr>
            <p:cNvPr id="73" name="TextBox 104">
              <a:extLst>
                <a:ext uri="{FF2B5EF4-FFF2-40B4-BE49-F238E27FC236}">
                  <a16:creationId xmlns:a16="http://schemas.microsoft.com/office/drawing/2014/main" id="{515FB521-9F2F-4C60-9A2B-89B88B3CE4C1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Közösségi események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9845B52-92D7-45B9-A3DC-3229B3D966F6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3A28359-CD82-4996-AA92-FCF888FA2FC4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927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mondja meg a következő állítások mennyire igazak Önre. 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5 FOKÚ SKÁLA T2B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Attitűd állítások: életkor szerint</a:t>
            </a:r>
          </a:p>
        </p:txBody>
      </p:sp>
      <p:sp>
        <p:nvSpPr>
          <p:cNvPr id="28" name="Szövegdoboz 135">
            <a:extLst>
              <a:ext uri="{FF2B5EF4-FFF2-40B4-BE49-F238E27FC236}">
                <a16:creationId xmlns:a16="http://schemas.microsoft.com/office/drawing/2014/main" id="{4EAF4FAB-908B-488F-99DB-D88BE49ABB5F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5D7A75-B839-4156-BBD0-15ECE4C07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234769"/>
              </p:ext>
            </p:extLst>
          </p:nvPr>
        </p:nvGraphicFramePr>
        <p:xfrm>
          <a:off x="434663" y="709528"/>
          <a:ext cx="6096000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1758443-2DA6-4464-AB1B-BE7E31F04F4B}"/>
              </a:ext>
            </a:extLst>
          </p:cNvPr>
          <p:cNvSpPr/>
          <p:nvPr/>
        </p:nvSpPr>
        <p:spPr>
          <a:xfrm>
            <a:off x="6444208" y="1779662"/>
            <a:ext cx="22651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Az idősebbeket a politikai, illetve általában véve a hírek átlagosnál jobban érdeklik, míg az internetezés és számítógéphasználat területén a legfiatalabb korosztály mozog magabiztosan. </a:t>
            </a:r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70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mondja meg a következő állítások mennyire igazak Önre. 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5 FOKÚ SKÁLA T2B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Attitűd állítások: foglalkozási státusz szerint</a:t>
            </a:r>
          </a:p>
        </p:txBody>
      </p:sp>
      <p:sp>
        <p:nvSpPr>
          <p:cNvPr id="28" name="Szövegdoboz 135">
            <a:extLst>
              <a:ext uri="{FF2B5EF4-FFF2-40B4-BE49-F238E27FC236}">
                <a16:creationId xmlns:a16="http://schemas.microsoft.com/office/drawing/2014/main" id="{4EAF4FAB-908B-488F-99DB-D88BE49ABB5F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5D7A75-B839-4156-BBD0-15ECE4C07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173193"/>
              </p:ext>
            </p:extLst>
          </p:nvPr>
        </p:nvGraphicFramePr>
        <p:xfrm>
          <a:off x="155848" y="771550"/>
          <a:ext cx="6576392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4C713DD-AB15-4EA4-BE91-B3F6E693747A}"/>
              </a:ext>
            </a:extLst>
          </p:cNvPr>
          <p:cNvSpPr/>
          <p:nvPr/>
        </p:nvSpPr>
        <p:spPr>
          <a:xfrm>
            <a:off x="6405081" y="1961277"/>
            <a:ext cx="230425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Az inaktívak a legtöbb állítás tekintetében átlagon felüli érdeklődést mutatnak a többi foglalkozási csoporthoz képest. Az internet, valamint a számítógép használat ugyanakkor távol áll tőlük, ezeken a területeken az aktív munkavállalók és különösen a tanulók jeleskednek.  </a:t>
            </a:r>
          </a:p>
          <a:p>
            <a:pPr algn="just"/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0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mondja meg a következő állítások mennyire igazak Önre. 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5 FOKÚ SKÁLA T2B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Attitűd állítások: általános elégedettség szerint</a:t>
            </a:r>
          </a:p>
        </p:txBody>
      </p:sp>
      <p:sp>
        <p:nvSpPr>
          <p:cNvPr id="28" name="Szövegdoboz 135">
            <a:extLst>
              <a:ext uri="{FF2B5EF4-FFF2-40B4-BE49-F238E27FC236}">
                <a16:creationId xmlns:a16="http://schemas.microsoft.com/office/drawing/2014/main" id="{4EAF4FAB-908B-488F-99DB-D88BE49ABB5F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5D7A75-B839-4156-BBD0-15ECE4C07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064336"/>
              </p:ext>
            </p:extLst>
          </p:nvPr>
        </p:nvGraphicFramePr>
        <p:xfrm>
          <a:off x="179512" y="771550"/>
          <a:ext cx="6576392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7282EDB-DBBE-48D5-8C98-7F00C57AA3D1}"/>
              </a:ext>
            </a:extLst>
          </p:cNvPr>
          <p:cNvSpPr/>
          <p:nvPr/>
        </p:nvSpPr>
        <p:spPr>
          <a:xfrm>
            <a:off x="6405081" y="2247568"/>
            <a:ext cx="23042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Az oroszlányi közhangulattal elégedetlen lakosokra átlag felett igaz a magabiztos számítógéphasználat, valamint a gyakori internetezés.</a:t>
            </a:r>
          </a:p>
          <a:p>
            <a:pPr algn="just"/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6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Kérem, mondja meg a következő állítások mennyire igazak Önre. 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5 FOKÚ SKÁLA T2B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Attitűd állítások: hullámok összehasonlítása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5D7A75-B839-4156-BBD0-15ECE4C07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462874"/>
              </p:ext>
            </p:extLst>
          </p:nvPr>
        </p:nvGraphicFramePr>
        <p:xfrm>
          <a:off x="434663" y="709528"/>
          <a:ext cx="6096000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1758443-2DA6-4464-AB1B-BE7E31F04F4B}"/>
              </a:ext>
            </a:extLst>
          </p:cNvPr>
          <p:cNvSpPr/>
          <p:nvPr/>
        </p:nvSpPr>
        <p:spPr>
          <a:xfrm>
            <a:off x="6300192" y="1563638"/>
            <a:ext cx="230425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Idővel nem változott szignifikánsan annak jelentősége, hogy a lakosok azonnal tájékozódni szeretnének az aktualitásokról, illetve, hogy a sajtóban olvasottak motiválják őket döntésekben. 7 százalékponttal kevesebben állították ugyanakkor, hogy gyakran részt vesznek a város programjain. A helyi, országos illetve nemzetközi hírek iránt ugyanakkor nőtt az érdeklődés, valamint a számítógépet és internetet is magabiztosabban használják az oroszlányiak, mint három évvel ezelőtt.  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Szövegdoboz 135">
            <a:extLst>
              <a:ext uri="{FF2B5EF4-FFF2-40B4-BE49-F238E27FC236}">
                <a16:creationId xmlns:a16="http://schemas.microsoft.com/office/drawing/2014/main" id="{206391D8-5692-4178-88B0-596B6DD4E0DA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 </a:t>
            </a:r>
            <a:r>
              <a:rPr lang="hu-HU" sz="900" kern="0" dirty="0">
                <a:solidFill>
                  <a:srgbClr val="222223"/>
                </a:solidFill>
              </a:rPr>
              <a:t>2018 ÉS N=500 | Bázis: Teljes minta 2015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683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Legszívesebben honnan tájékozódna a helyi (Oroszlány és környéki) hírekről, feltételezve, hogy az összes alábbi forrás rendelkezésre állna?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Tájékozódás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F5A10D2-CD40-49E5-BE4E-0FD6612AF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809829"/>
              </p:ext>
            </p:extLst>
          </p:nvPr>
        </p:nvGraphicFramePr>
        <p:xfrm>
          <a:off x="251520" y="584168"/>
          <a:ext cx="5040560" cy="39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88A6F86-828A-4328-B720-ADFDE30E25B9}"/>
              </a:ext>
            </a:extLst>
          </p:cNvPr>
          <p:cNvSpPr/>
          <p:nvPr/>
        </p:nvSpPr>
        <p:spPr>
          <a:xfrm>
            <a:off x="5801049" y="1108236"/>
            <a:ext cx="2592288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 többség legszívesebben ismerősöktől, esetleg helyi TV-ből, újságból értesül a lokális hírekről, míg a modernebb csatornákról, mint a Facebook kevesebben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szerzik</a:t>
            </a:r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 az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információikat</a:t>
            </a:r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. A jelenleg munkával nem rendelkezők, valamint az 50+ korosztály még nagyobb arányban részesíti előnyben a hagyományosabb forrásokat mint az átlag. Az alapfokú végzettségűek körében kiemelt jelentőséggel bír a helyi TV (57%), valamint a postaládába dobott szórólapok (52%), míg a diplomások átlagosnál gyakrabban keresik fel a város honlapját (43%). A szórólapok és műsorfüzetek a nők, valamint az idősek érdeklődését is nagyobb arányban felkeltik (41% és 47%). A fiatalok pedig gyakrabban támaszkodnak ismerőseik információira (59%). A 30-49 évesek a város honlapját (40%) és a Médiacentrum FB oldalát (30%) jelölték kiemelt arányban.  </a:t>
            </a:r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8" name="Szövegdoboz 135">
            <a:extLst>
              <a:ext uri="{FF2B5EF4-FFF2-40B4-BE49-F238E27FC236}">
                <a16:creationId xmlns:a16="http://schemas.microsoft.com/office/drawing/2014/main" id="{CBE82C74-C363-422A-B59A-8948A1134353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</a:t>
            </a:r>
            <a:r>
              <a:rPr lang="hu-HU" sz="900" kern="0" dirty="0">
                <a:solidFill>
                  <a:srgbClr val="222223"/>
                </a:solidFill>
              </a:rPr>
              <a:t>minta</a:t>
            </a:r>
          </a:p>
          <a:p>
            <a:pPr marL="4763" defTabSz="914400">
              <a:defRPr/>
            </a:pPr>
            <a:endParaRPr lang="hu-HU" sz="900" kern="0" dirty="0">
              <a:solidFill>
                <a:srgbClr val="222223"/>
              </a:solidFill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777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Médiatípusok jellemzése</a:t>
            </a: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76D3A796-1037-4A2C-8BFC-0EF2B657BC94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B2226968-0CAA-4356-87A3-73A79D704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13571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096CA534-CCB7-4769-8A50-60777B2642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13159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EDA81697-C68C-49B1-BF16-63BBBC8DEE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83020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zövegdoboz 81">
            <a:extLst>
              <a:ext uri="{FF2B5EF4-FFF2-40B4-BE49-F238E27FC236}">
                <a16:creationId xmlns:a16="http://schemas.microsoft.com/office/drawing/2014/main" id="{4018ABA1-7076-48CD-BA2F-DBBFF888317B}"/>
              </a:ext>
            </a:extLst>
          </p:cNvPr>
          <p:cNvSpPr txBox="1"/>
          <p:nvPr/>
        </p:nvSpPr>
        <p:spPr>
          <a:xfrm>
            <a:off x="1549223" y="145560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id="{41E3EFFC-1B6E-4FF4-A428-2E1FDF4E0174}"/>
              </a:ext>
            </a:extLst>
          </p:cNvPr>
          <p:cNvSpPr txBox="1"/>
          <p:nvPr/>
        </p:nvSpPr>
        <p:spPr>
          <a:xfrm>
            <a:off x="4329661" y="145973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91A69-E3D1-4BCD-9969-B79E4E1DE55E}"/>
              </a:ext>
            </a:extLst>
          </p:cNvPr>
          <p:cNvSpPr/>
          <p:nvPr/>
        </p:nvSpPr>
        <p:spPr>
          <a:xfrm>
            <a:off x="2366143" y="1546374"/>
            <a:ext cx="2339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televízió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rádióadók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Internetes honlapok általában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internetes honlapok</a:t>
            </a:r>
          </a:p>
        </p:txBody>
      </p:sp>
      <p:sp>
        <p:nvSpPr>
          <p:cNvPr id="15" name="Szövegdoboz 81">
            <a:extLst>
              <a:ext uri="{FF2B5EF4-FFF2-40B4-BE49-F238E27FC236}">
                <a16:creationId xmlns:a16="http://schemas.microsoft.com/office/drawing/2014/main" id="{A301AA12-0D1A-4914-9EB0-EB2792BC986C}"/>
              </a:ext>
            </a:extLst>
          </p:cNvPr>
          <p:cNvSpPr txBox="1"/>
          <p:nvPr/>
        </p:nvSpPr>
        <p:spPr>
          <a:xfrm>
            <a:off x="1549223" y="215421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04F76728-56F6-42CF-8137-7D9C633112A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834331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89955A6B-3CBD-40A2-AC4E-7B6C433D45AA}"/>
              </a:ext>
            </a:extLst>
          </p:cNvPr>
          <p:cNvSpPr txBox="1"/>
          <p:nvPr/>
        </p:nvSpPr>
        <p:spPr>
          <a:xfrm>
            <a:off x="4329661" y="215834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693D0B47-308D-4BF8-88C2-5743D344B1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253376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Szövegdoboz 81">
            <a:extLst>
              <a:ext uri="{FF2B5EF4-FFF2-40B4-BE49-F238E27FC236}">
                <a16:creationId xmlns:a16="http://schemas.microsoft.com/office/drawing/2014/main" id="{BB5C4206-F573-46D0-8159-2125592430D6}"/>
              </a:ext>
            </a:extLst>
          </p:cNvPr>
          <p:cNvSpPr txBox="1"/>
          <p:nvPr/>
        </p:nvSpPr>
        <p:spPr>
          <a:xfrm>
            <a:off x="1549223" y="285777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8AC84DA6-91DC-42A5-8251-2B2C023D41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253788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C14F211F-86AA-45AE-8646-CF96430ECDC1}"/>
              </a:ext>
            </a:extLst>
          </p:cNvPr>
          <p:cNvSpPr txBox="1"/>
          <p:nvPr/>
        </p:nvSpPr>
        <p:spPr>
          <a:xfrm>
            <a:off x="4329661" y="28619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1E8C77D3-F7C5-4DBF-AF94-CE06EC8DE1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324361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Szövegdoboz 81">
            <a:extLst>
              <a:ext uri="{FF2B5EF4-FFF2-40B4-BE49-F238E27FC236}">
                <a16:creationId xmlns:a16="http://schemas.microsoft.com/office/drawing/2014/main" id="{769A18AE-F100-44F7-AB96-4E4CCE1DC83F}"/>
              </a:ext>
            </a:extLst>
          </p:cNvPr>
          <p:cNvSpPr txBox="1"/>
          <p:nvPr/>
        </p:nvSpPr>
        <p:spPr>
          <a:xfrm>
            <a:off x="1549223" y="356763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1E2627-204A-47E8-9EF4-2E84DB438C23}"/>
              </a:ext>
            </a:extLst>
          </p:cNvPr>
          <p:cNvSpPr/>
          <p:nvPr/>
        </p:nvSpPr>
        <p:spPr>
          <a:xfrm>
            <a:off x="5104543" y="1530527"/>
            <a:ext cx="21118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televízió, azaz az OVTV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nyomtatott sajtó, azaz a 2840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nyomtatott sajtó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98A6E19-07A9-46C2-B6DA-35DE323A6F4A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Válassza </a:t>
            </a: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ki azt az állítást, vagy azokat az állításokat, amiket igaznak érez az adott médium esetében</a:t>
            </a: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! </a:t>
            </a:r>
            <a:r>
              <a:rPr kumimoji="0" lang="hu-HU" sz="1000" b="0" i="1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Gyors tájékozódás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F0C770-DE0C-4624-B311-044EB3F315A8}"/>
              </a:ext>
            </a:extLst>
          </p:cNvPr>
          <p:cNvSpPr txBox="1"/>
          <p:nvPr/>
        </p:nvSpPr>
        <p:spPr>
          <a:xfrm>
            <a:off x="4678449" y="3710682"/>
            <a:ext cx="366992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országos televíziók és rádiók, valamint az internet egyaránt gyors hírforrásnak minősül. A további médiumok említési aránya főképp a 30 év alatti lakosok negatív véleményének köszönhetően marad el az 50%-os szinttől.</a:t>
            </a:r>
          </a:p>
        </p:txBody>
      </p:sp>
    </p:spTree>
    <p:extLst>
      <p:ext uri="{BB962C8B-B14F-4D97-AF65-F5344CB8AC3E}">
        <p14:creationId xmlns:p14="http://schemas.microsoft.com/office/powerpoint/2010/main" val="3877137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Médiatípusok jellemzése</a:t>
            </a: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76D3A796-1037-4A2C-8BFC-0EF2B657BC94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B2226968-0CAA-4356-87A3-73A79D704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13571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096CA534-CCB7-4769-8A50-60777B2642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13159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EDA81697-C68C-49B1-BF16-63BBBC8DEE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83020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zövegdoboz 81">
            <a:extLst>
              <a:ext uri="{FF2B5EF4-FFF2-40B4-BE49-F238E27FC236}">
                <a16:creationId xmlns:a16="http://schemas.microsoft.com/office/drawing/2014/main" id="{4018ABA1-7076-48CD-BA2F-DBBFF888317B}"/>
              </a:ext>
            </a:extLst>
          </p:cNvPr>
          <p:cNvSpPr txBox="1"/>
          <p:nvPr/>
        </p:nvSpPr>
        <p:spPr>
          <a:xfrm>
            <a:off x="1549223" y="145560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id="{41E3EFFC-1B6E-4FF4-A428-2E1FDF4E0174}"/>
              </a:ext>
            </a:extLst>
          </p:cNvPr>
          <p:cNvSpPr txBox="1"/>
          <p:nvPr/>
        </p:nvSpPr>
        <p:spPr>
          <a:xfrm>
            <a:off x="4329661" y="145973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91A69-E3D1-4BCD-9969-B79E4E1DE55E}"/>
              </a:ext>
            </a:extLst>
          </p:cNvPr>
          <p:cNvSpPr/>
          <p:nvPr/>
        </p:nvSpPr>
        <p:spPr>
          <a:xfrm>
            <a:off x="2338570" y="1546440"/>
            <a:ext cx="23398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nyomtatott sajtó, azaz a 2840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televízió, azaz az OVTV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internetes honlapok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rádióadók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zövegdoboz 81">
            <a:extLst>
              <a:ext uri="{FF2B5EF4-FFF2-40B4-BE49-F238E27FC236}">
                <a16:creationId xmlns:a16="http://schemas.microsoft.com/office/drawing/2014/main" id="{A301AA12-0D1A-4914-9EB0-EB2792BC986C}"/>
              </a:ext>
            </a:extLst>
          </p:cNvPr>
          <p:cNvSpPr txBox="1"/>
          <p:nvPr/>
        </p:nvSpPr>
        <p:spPr>
          <a:xfrm>
            <a:off x="1549223" y="215421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04F76728-56F6-42CF-8137-7D9C633112A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834331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89955A6B-3CBD-40A2-AC4E-7B6C433D45AA}"/>
              </a:ext>
            </a:extLst>
          </p:cNvPr>
          <p:cNvSpPr txBox="1"/>
          <p:nvPr/>
        </p:nvSpPr>
        <p:spPr>
          <a:xfrm>
            <a:off x="4329661" y="215834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693D0B47-308D-4BF8-88C2-5743D344B1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253376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Szövegdoboz 81">
            <a:extLst>
              <a:ext uri="{FF2B5EF4-FFF2-40B4-BE49-F238E27FC236}">
                <a16:creationId xmlns:a16="http://schemas.microsoft.com/office/drawing/2014/main" id="{BB5C4206-F573-46D0-8159-2125592430D6}"/>
              </a:ext>
            </a:extLst>
          </p:cNvPr>
          <p:cNvSpPr txBox="1"/>
          <p:nvPr/>
        </p:nvSpPr>
        <p:spPr>
          <a:xfrm>
            <a:off x="1549223" y="285777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8AC84DA6-91DC-42A5-8251-2B2C023D41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253788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C14F211F-86AA-45AE-8646-CF96430ECDC1}"/>
              </a:ext>
            </a:extLst>
          </p:cNvPr>
          <p:cNvSpPr txBox="1"/>
          <p:nvPr/>
        </p:nvSpPr>
        <p:spPr>
          <a:xfrm>
            <a:off x="4329661" y="28619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1E8C77D3-F7C5-4DBF-AF94-CE06EC8DE1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324361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Szövegdoboz 81">
            <a:extLst>
              <a:ext uri="{FF2B5EF4-FFF2-40B4-BE49-F238E27FC236}">
                <a16:creationId xmlns:a16="http://schemas.microsoft.com/office/drawing/2014/main" id="{769A18AE-F100-44F7-AB96-4E4CCE1DC83F}"/>
              </a:ext>
            </a:extLst>
          </p:cNvPr>
          <p:cNvSpPr txBox="1"/>
          <p:nvPr/>
        </p:nvSpPr>
        <p:spPr>
          <a:xfrm>
            <a:off x="1549223" y="356763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1E2627-204A-47E8-9EF4-2E84DB438C23}"/>
              </a:ext>
            </a:extLst>
          </p:cNvPr>
          <p:cNvSpPr/>
          <p:nvPr/>
        </p:nvSpPr>
        <p:spPr>
          <a:xfrm>
            <a:off x="5124433" y="1546440"/>
            <a:ext cx="211186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televízió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nyomtatott sajtó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Internetes honlapok általában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085356B-556E-437E-A00E-47A369E63B8E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Válassza </a:t>
            </a: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ki azt az állítást, vagy azokat az állításokat, amiket igaznak érez az adott médium esetében</a:t>
            </a: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! </a:t>
            </a:r>
            <a:r>
              <a:rPr kumimoji="0" lang="hu-HU" sz="1000" b="0" i="1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Hiteles információs forrás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FCF26D-BE6D-466E-8BFE-C962FD08EB7E}"/>
              </a:ext>
            </a:extLst>
          </p:cNvPr>
          <p:cNvSpPr txBox="1"/>
          <p:nvPr/>
        </p:nvSpPr>
        <p:spPr>
          <a:xfrm>
            <a:off x="4678449" y="3638674"/>
            <a:ext cx="3669920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hírek hitelességét tekintve erős a pozíciójuk a helyi forrásoknak. E tekintetben is megfigyelhető generációs különbség: míg az idősebb korosztály a klasszikus csatornák hitelességét hangsúlyozza, a fiatalok számára a netes hírek is megbízható forrásként funkcionálnak.</a:t>
            </a:r>
          </a:p>
        </p:txBody>
      </p:sp>
    </p:spTree>
    <p:extLst>
      <p:ext uri="{BB962C8B-B14F-4D97-AF65-F5344CB8AC3E}">
        <p14:creationId xmlns:p14="http://schemas.microsoft.com/office/powerpoint/2010/main" val="2156517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Médiatípusok jellemzése</a:t>
            </a: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76D3A796-1037-4A2C-8BFC-0EF2B657BC94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B2226968-0CAA-4356-87A3-73A79D704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13571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096CA534-CCB7-4769-8A50-60777B2642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13159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EDA81697-C68C-49B1-BF16-63BBBC8DEE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83020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zövegdoboz 81">
            <a:extLst>
              <a:ext uri="{FF2B5EF4-FFF2-40B4-BE49-F238E27FC236}">
                <a16:creationId xmlns:a16="http://schemas.microsoft.com/office/drawing/2014/main" id="{4018ABA1-7076-48CD-BA2F-DBBFF888317B}"/>
              </a:ext>
            </a:extLst>
          </p:cNvPr>
          <p:cNvSpPr txBox="1"/>
          <p:nvPr/>
        </p:nvSpPr>
        <p:spPr>
          <a:xfrm>
            <a:off x="1549223" y="145560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id="{41E3EFFC-1B6E-4FF4-A428-2E1FDF4E0174}"/>
              </a:ext>
            </a:extLst>
          </p:cNvPr>
          <p:cNvSpPr txBox="1"/>
          <p:nvPr/>
        </p:nvSpPr>
        <p:spPr>
          <a:xfrm>
            <a:off x="4329661" y="145973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91A69-E3D1-4BCD-9969-B79E4E1DE55E}"/>
              </a:ext>
            </a:extLst>
          </p:cNvPr>
          <p:cNvSpPr/>
          <p:nvPr/>
        </p:nvSpPr>
        <p:spPr>
          <a:xfrm>
            <a:off x="2338570" y="1546440"/>
            <a:ext cx="23398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Internetes honlapok általában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nyomtatott sajtó, azaz a 2840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televízió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nyomtatott sajtó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zövegdoboz 81">
            <a:extLst>
              <a:ext uri="{FF2B5EF4-FFF2-40B4-BE49-F238E27FC236}">
                <a16:creationId xmlns:a16="http://schemas.microsoft.com/office/drawing/2014/main" id="{A301AA12-0D1A-4914-9EB0-EB2792BC986C}"/>
              </a:ext>
            </a:extLst>
          </p:cNvPr>
          <p:cNvSpPr txBox="1"/>
          <p:nvPr/>
        </p:nvSpPr>
        <p:spPr>
          <a:xfrm>
            <a:off x="1549223" y="215421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04F76728-56F6-42CF-8137-7D9C633112A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834331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89955A6B-3CBD-40A2-AC4E-7B6C433D45AA}"/>
              </a:ext>
            </a:extLst>
          </p:cNvPr>
          <p:cNvSpPr txBox="1"/>
          <p:nvPr/>
        </p:nvSpPr>
        <p:spPr>
          <a:xfrm>
            <a:off x="4329661" y="215834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693D0B47-308D-4BF8-88C2-5743D344B1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253376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Szövegdoboz 81">
            <a:extLst>
              <a:ext uri="{FF2B5EF4-FFF2-40B4-BE49-F238E27FC236}">
                <a16:creationId xmlns:a16="http://schemas.microsoft.com/office/drawing/2014/main" id="{BB5C4206-F573-46D0-8159-2125592430D6}"/>
              </a:ext>
            </a:extLst>
          </p:cNvPr>
          <p:cNvSpPr txBox="1"/>
          <p:nvPr/>
        </p:nvSpPr>
        <p:spPr>
          <a:xfrm>
            <a:off x="1549223" y="285777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8AC84DA6-91DC-42A5-8251-2B2C023D41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253788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C14F211F-86AA-45AE-8646-CF96430ECDC1}"/>
              </a:ext>
            </a:extLst>
          </p:cNvPr>
          <p:cNvSpPr txBox="1"/>
          <p:nvPr/>
        </p:nvSpPr>
        <p:spPr>
          <a:xfrm>
            <a:off x="4329661" y="28619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1E8C77D3-F7C5-4DBF-AF94-CE06EC8DE1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324361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Szövegdoboz 81">
            <a:extLst>
              <a:ext uri="{FF2B5EF4-FFF2-40B4-BE49-F238E27FC236}">
                <a16:creationId xmlns:a16="http://schemas.microsoft.com/office/drawing/2014/main" id="{769A18AE-F100-44F7-AB96-4E4CCE1DC83F}"/>
              </a:ext>
            </a:extLst>
          </p:cNvPr>
          <p:cNvSpPr txBox="1"/>
          <p:nvPr/>
        </p:nvSpPr>
        <p:spPr>
          <a:xfrm>
            <a:off x="1549223" y="356763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1E2627-204A-47E8-9EF4-2E84DB438C23}"/>
              </a:ext>
            </a:extLst>
          </p:cNvPr>
          <p:cNvSpPr/>
          <p:nvPr/>
        </p:nvSpPr>
        <p:spPr>
          <a:xfrm>
            <a:off x="5124433" y="1546440"/>
            <a:ext cx="2111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internetes honlapok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televízió, azaz az OVTV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rádióadók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817C5A3-FD15-44D0-941F-98A0D2B81DA4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8392390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Válassza </a:t>
            </a: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ki azt az állítást, vagy azokat az állításokat, amiket igaznak érez az adott médium esetében</a:t>
            </a: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! </a:t>
            </a:r>
            <a:r>
              <a:rPr kumimoji="0" lang="hu-HU" sz="1000" b="0" i="1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Részletes információk átadására is alkalmas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AAB0BC-41C3-475F-815F-4962F5A88256}"/>
              </a:ext>
            </a:extLst>
          </p:cNvPr>
          <p:cNvSpPr txBox="1"/>
          <p:nvPr/>
        </p:nvSpPr>
        <p:spPr>
          <a:xfrm>
            <a:off x="4678449" y="3860879"/>
            <a:ext cx="3669920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televízió valamint a rádió egy korlátját a hírek átadható mélysége jelentheti.  Az idősebb korosztály szerint erre a legalkalmasabb felület a helyi print, míg a 30 év alattiak úgy gondolják, hogy az országos internetes források alkalmasabbak részletes tájékoztatásra.</a:t>
            </a:r>
          </a:p>
        </p:txBody>
      </p:sp>
    </p:spTree>
    <p:extLst>
      <p:ext uri="{BB962C8B-B14F-4D97-AF65-F5344CB8AC3E}">
        <p14:creationId xmlns:p14="http://schemas.microsoft.com/office/powerpoint/2010/main" val="3494943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Válassza 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ki azt az állítást, vagy azokat az állításokat, amiket igaznak érez az adott médium esetében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! </a:t>
            </a:r>
            <a:r>
              <a:rPr lang="hu-HU" sz="1000" i="1" cap="all" dirty="0">
                <a:solidFill>
                  <a:schemeClr val="bg1">
                    <a:lumMod val="50000"/>
                  </a:schemeClr>
                </a:solidFill>
              </a:rPr>
              <a:t>Sokan használják ezt a tájékozódásra</a:t>
            </a:r>
          </a:p>
          <a:p>
            <a:pPr marL="0" indent="0">
              <a:spcBef>
                <a:spcPts val="0"/>
              </a:spcBef>
            </a:pP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Médiatípusok jellemzése</a:t>
            </a: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76D3A796-1037-4A2C-8BFC-0EF2B657BC94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B2226968-0CAA-4356-87A3-73A79D704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13571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096CA534-CCB7-4769-8A50-60777B2642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13159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EDA81697-C68C-49B1-BF16-63BBBC8DEE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83020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zövegdoboz 81">
            <a:extLst>
              <a:ext uri="{FF2B5EF4-FFF2-40B4-BE49-F238E27FC236}">
                <a16:creationId xmlns:a16="http://schemas.microsoft.com/office/drawing/2014/main" id="{4018ABA1-7076-48CD-BA2F-DBBFF888317B}"/>
              </a:ext>
            </a:extLst>
          </p:cNvPr>
          <p:cNvSpPr txBox="1"/>
          <p:nvPr/>
        </p:nvSpPr>
        <p:spPr>
          <a:xfrm>
            <a:off x="1549223" y="145560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id="{41E3EFFC-1B6E-4FF4-A428-2E1FDF4E0174}"/>
              </a:ext>
            </a:extLst>
          </p:cNvPr>
          <p:cNvSpPr txBox="1"/>
          <p:nvPr/>
        </p:nvSpPr>
        <p:spPr>
          <a:xfrm>
            <a:off x="4329661" y="145973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91A69-E3D1-4BCD-9969-B79E4E1DE55E}"/>
              </a:ext>
            </a:extLst>
          </p:cNvPr>
          <p:cNvSpPr/>
          <p:nvPr/>
        </p:nvSpPr>
        <p:spPr>
          <a:xfrm>
            <a:off x="2366143" y="1485399"/>
            <a:ext cx="23398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televízió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Internetes honlapok általában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rádióadók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nyomtatott sajtó, azaz a 2840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zövegdoboz 81">
            <a:extLst>
              <a:ext uri="{FF2B5EF4-FFF2-40B4-BE49-F238E27FC236}">
                <a16:creationId xmlns:a16="http://schemas.microsoft.com/office/drawing/2014/main" id="{A301AA12-0D1A-4914-9EB0-EB2792BC986C}"/>
              </a:ext>
            </a:extLst>
          </p:cNvPr>
          <p:cNvSpPr txBox="1"/>
          <p:nvPr/>
        </p:nvSpPr>
        <p:spPr>
          <a:xfrm>
            <a:off x="1549223" y="215421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04F76728-56F6-42CF-8137-7D9C633112A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834331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89955A6B-3CBD-40A2-AC4E-7B6C433D45AA}"/>
              </a:ext>
            </a:extLst>
          </p:cNvPr>
          <p:cNvSpPr txBox="1"/>
          <p:nvPr/>
        </p:nvSpPr>
        <p:spPr>
          <a:xfrm>
            <a:off x="4329661" y="215834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693D0B47-308D-4BF8-88C2-5743D344B1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253376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Szövegdoboz 81">
            <a:extLst>
              <a:ext uri="{FF2B5EF4-FFF2-40B4-BE49-F238E27FC236}">
                <a16:creationId xmlns:a16="http://schemas.microsoft.com/office/drawing/2014/main" id="{BB5C4206-F573-46D0-8159-2125592430D6}"/>
              </a:ext>
            </a:extLst>
          </p:cNvPr>
          <p:cNvSpPr txBox="1"/>
          <p:nvPr/>
        </p:nvSpPr>
        <p:spPr>
          <a:xfrm>
            <a:off x="1549223" y="285777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8AC84DA6-91DC-42A5-8251-2B2C023D41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253788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C14F211F-86AA-45AE-8646-CF96430ECDC1}"/>
              </a:ext>
            </a:extLst>
          </p:cNvPr>
          <p:cNvSpPr txBox="1"/>
          <p:nvPr/>
        </p:nvSpPr>
        <p:spPr>
          <a:xfrm>
            <a:off x="4329661" y="28619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1E8C77D3-F7C5-4DBF-AF94-CE06EC8DE1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324361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Szövegdoboz 81">
            <a:extLst>
              <a:ext uri="{FF2B5EF4-FFF2-40B4-BE49-F238E27FC236}">
                <a16:creationId xmlns:a16="http://schemas.microsoft.com/office/drawing/2014/main" id="{769A18AE-F100-44F7-AB96-4E4CCE1DC83F}"/>
              </a:ext>
            </a:extLst>
          </p:cNvPr>
          <p:cNvSpPr txBox="1"/>
          <p:nvPr/>
        </p:nvSpPr>
        <p:spPr>
          <a:xfrm>
            <a:off x="1549223" y="356763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1E2627-204A-47E8-9EF4-2E84DB438C23}"/>
              </a:ext>
            </a:extLst>
          </p:cNvPr>
          <p:cNvSpPr/>
          <p:nvPr/>
        </p:nvSpPr>
        <p:spPr>
          <a:xfrm>
            <a:off x="5104543" y="1469552"/>
            <a:ext cx="211186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televízió, azaz az OVTV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internetes honlapok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nyomtatott sajtó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55254F-19CB-4C38-8842-488D275DA970}"/>
              </a:ext>
            </a:extLst>
          </p:cNvPr>
          <p:cNvSpPr txBox="1"/>
          <p:nvPr/>
        </p:nvSpPr>
        <p:spPr>
          <a:xfrm>
            <a:off x="4678449" y="3860879"/>
            <a:ext cx="366992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egyes médiatípusok vélt fontossága összhangban van a mért elérési rangsorral. Az összkép korcsoporttól függően mutat eltéréseket, a fiatalok hajlamosak felül, az idősebbek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alulbecsülni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az internetes források fontosságát.</a:t>
            </a:r>
          </a:p>
        </p:txBody>
      </p:sp>
    </p:spTree>
    <p:extLst>
      <p:ext uri="{BB962C8B-B14F-4D97-AF65-F5344CB8AC3E}">
        <p14:creationId xmlns:p14="http://schemas.microsoft.com/office/powerpoint/2010/main" val="4184100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Médiatípusok jellemzése</a:t>
            </a: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76D3A796-1037-4A2C-8BFC-0EF2B657BC94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B2226968-0CAA-4356-87A3-73A79D704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13571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096CA534-CCB7-4769-8A50-60777B2642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13159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EDA81697-C68C-49B1-BF16-63BBBC8DEE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83020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zövegdoboz 81">
            <a:extLst>
              <a:ext uri="{FF2B5EF4-FFF2-40B4-BE49-F238E27FC236}">
                <a16:creationId xmlns:a16="http://schemas.microsoft.com/office/drawing/2014/main" id="{4018ABA1-7076-48CD-BA2F-DBBFF888317B}"/>
              </a:ext>
            </a:extLst>
          </p:cNvPr>
          <p:cNvSpPr txBox="1"/>
          <p:nvPr/>
        </p:nvSpPr>
        <p:spPr>
          <a:xfrm>
            <a:off x="1549223" y="145560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id="{41E3EFFC-1B6E-4FF4-A428-2E1FDF4E0174}"/>
              </a:ext>
            </a:extLst>
          </p:cNvPr>
          <p:cNvSpPr txBox="1"/>
          <p:nvPr/>
        </p:nvSpPr>
        <p:spPr>
          <a:xfrm>
            <a:off x="4329661" y="145973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91A69-E3D1-4BCD-9969-B79E4E1DE55E}"/>
              </a:ext>
            </a:extLst>
          </p:cNvPr>
          <p:cNvSpPr/>
          <p:nvPr/>
        </p:nvSpPr>
        <p:spPr>
          <a:xfrm>
            <a:off x="2338570" y="1546440"/>
            <a:ext cx="23398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televízió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Internetes honlapok általában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nyomtatott sajtó, azaz a 2840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televízió, azaz az OVTV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zövegdoboz 81">
            <a:extLst>
              <a:ext uri="{FF2B5EF4-FFF2-40B4-BE49-F238E27FC236}">
                <a16:creationId xmlns:a16="http://schemas.microsoft.com/office/drawing/2014/main" id="{A301AA12-0D1A-4914-9EB0-EB2792BC986C}"/>
              </a:ext>
            </a:extLst>
          </p:cNvPr>
          <p:cNvSpPr txBox="1"/>
          <p:nvPr/>
        </p:nvSpPr>
        <p:spPr>
          <a:xfrm>
            <a:off x="1549223" y="215421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04F76728-56F6-42CF-8137-7D9C633112A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834331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89955A6B-3CBD-40A2-AC4E-7B6C433D45AA}"/>
              </a:ext>
            </a:extLst>
          </p:cNvPr>
          <p:cNvSpPr txBox="1"/>
          <p:nvPr/>
        </p:nvSpPr>
        <p:spPr>
          <a:xfrm>
            <a:off x="4329661" y="215834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693D0B47-308D-4BF8-88C2-5743D344B1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253376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Szövegdoboz 81">
            <a:extLst>
              <a:ext uri="{FF2B5EF4-FFF2-40B4-BE49-F238E27FC236}">
                <a16:creationId xmlns:a16="http://schemas.microsoft.com/office/drawing/2014/main" id="{BB5C4206-F573-46D0-8159-2125592430D6}"/>
              </a:ext>
            </a:extLst>
          </p:cNvPr>
          <p:cNvSpPr txBox="1"/>
          <p:nvPr/>
        </p:nvSpPr>
        <p:spPr>
          <a:xfrm>
            <a:off x="1549223" y="285777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8AC84DA6-91DC-42A5-8251-2B2C023D41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253788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C14F211F-86AA-45AE-8646-CF96430ECDC1}"/>
              </a:ext>
            </a:extLst>
          </p:cNvPr>
          <p:cNvSpPr txBox="1"/>
          <p:nvPr/>
        </p:nvSpPr>
        <p:spPr>
          <a:xfrm>
            <a:off x="4329661" y="28619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1E8C77D3-F7C5-4DBF-AF94-CE06EC8DE1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324361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Szövegdoboz 81">
            <a:extLst>
              <a:ext uri="{FF2B5EF4-FFF2-40B4-BE49-F238E27FC236}">
                <a16:creationId xmlns:a16="http://schemas.microsoft.com/office/drawing/2014/main" id="{769A18AE-F100-44F7-AB96-4E4CCE1DC83F}"/>
              </a:ext>
            </a:extLst>
          </p:cNvPr>
          <p:cNvSpPr txBox="1"/>
          <p:nvPr/>
        </p:nvSpPr>
        <p:spPr>
          <a:xfrm>
            <a:off x="1549223" y="356763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1E2627-204A-47E8-9EF4-2E84DB438C23}"/>
              </a:ext>
            </a:extLst>
          </p:cNvPr>
          <p:cNvSpPr/>
          <p:nvPr/>
        </p:nvSpPr>
        <p:spPr>
          <a:xfrm>
            <a:off x="5124433" y="1546440"/>
            <a:ext cx="2111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rádióadók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internetes honlapok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nyomtatott sajtó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424E2B1-7946-423F-8B55-6847CD038D20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Válassza </a:t>
            </a: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ki azt az állítást, vagy azokat az állításokat, amiket igaznak érez az adott médium esetében</a:t>
            </a: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! </a:t>
            </a:r>
            <a:r>
              <a:rPr kumimoji="0" lang="hu-HU" sz="1000" b="0" i="1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Ismerőseim is ezt használják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EFA27F-FB0F-4536-9B61-A85FC98D071A}"/>
              </a:ext>
            </a:extLst>
          </p:cNvPr>
          <p:cNvSpPr txBox="1"/>
          <p:nvPr/>
        </p:nvSpPr>
        <p:spPr>
          <a:xfrm>
            <a:off x="4678448" y="3860879"/>
            <a:ext cx="3709976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válaszadók csak óvatosan mertek a közvetlen környezetükben élők médiahasználatáról véleményt formálni, amire az alacsony említések és a kis szórások utalnak. Jellemzően az 50 feletti korosztály tagjai formáltak határozottabb képet, ők a 2840 lap olvasását vélik legnagyobb arányban felfedezni környezetükben.</a:t>
            </a:r>
          </a:p>
        </p:txBody>
      </p:sp>
    </p:spTree>
    <p:extLst>
      <p:ext uri="{BB962C8B-B14F-4D97-AF65-F5344CB8AC3E}">
        <p14:creationId xmlns:p14="http://schemas.microsoft.com/office/powerpoint/2010/main" val="27170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MÓDSZERTANI HÁTTÉR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78F1581-0BC5-4B4B-9514-880E833DB8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6331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Médiatípusok jellemzése</a:t>
            </a: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76D3A796-1037-4A2C-8BFC-0EF2B657BC94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B2226968-0CAA-4356-87A3-73A79D704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13571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096CA534-CCB7-4769-8A50-60777B2642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13159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EDA81697-C68C-49B1-BF16-63BBBC8DEE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83020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zövegdoboz 81">
            <a:extLst>
              <a:ext uri="{FF2B5EF4-FFF2-40B4-BE49-F238E27FC236}">
                <a16:creationId xmlns:a16="http://schemas.microsoft.com/office/drawing/2014/main" id="{4018ABA1-7076-48CD-BA2F-DBBFF888317B}"/>
              </a:ext>
            </a:extLst>
          </p:cNvPr>
          <p:cNvSpPr txBox="1"/>
          <p:nvPr/>
        </p:nvSpPr>
        <p:spPr>
          <a:xfrm>
            <a:off x="1549223" y="145560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id="{41E3EFFC-1B6E-4FF4-A428-2E1FDF4E0174}"/>
              </a:ext>
            </a:extLst>
          </p:cNvPr>
          <p:cNvSpPr txBox="1"/>
          <p:nvPr/>
        </p:nvSpPr>
        <p:spPr>
          <a:xfrm>
            <a:off x="4329661" y="145973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91A69-E3D1-4BCD-9969-B79E4E1DE55E}"/>
              </a:ext>
            </a:extLst>
          </p:cNvPr>
          <p:cNvSpPr/>
          <p:nvPr/>
        </p:nvSpPr>
        <p:spPr>
          <a:xfrm>
            <a:off x="2338570" y="1546440"/>
            <a:ext cx="23398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televízió, azaz az OVTV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nyomtatott sajtó, azaz a 2840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internetes honlapok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televízió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zövegdoboz 81">
            <a:extLst>
              <a:ext uri="{FF2B5EF4-FFF2-40B4-BE49-F238E27FC236}">
                <a16:creationId xmlns:a16="http://schemas.microsoft.com/office/drawing/2014/main" id="{A301AA12-0D1A-4914-9EB0-EB2792BC986C}"/>
              </a:ext>
            </a:extLst>
          </p:cNvPr>
          <p:cNvSpPr txBox="1"/>
          <p:nvPr/>
        </p:nvSpPr>
        <p:spPr>
          <a:xfrm>
            <a:off x="1549223" y="215421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04F76728-56F6-42CF-8137-7D9C633112A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834331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89955A6B-3CBD-40A2-AC4E-7B6C433D45AA}"/>
              </a:ext>
            </a:extLst>
          </p:cNvPr>
          <p:cNvSpPr txBox="1"/>
          <p:nvPr/>
        </p:nvSpPr>
        <p:spPr>
          <a:xfrm>
            <a:off x="4329661" y="215834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693D0B47-308D-4BF8-88C2-5743D344B1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253376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Szövegdoboz 81">
            <a:extLst>
              <a:ext uri="{FF2B5EF4-FFF2-40B4-BE49-F238E27FC236}">
                <a16:creationId xmlns:a16="http://schemas.microsoft.com/office/drawing/2014/main" id="{BB5C4206-F573-46D0-8159-2125592430D6}"/>
              </a:ext>
            </a:extLst>
          </p:cNvPr>
          <p:cNvSpPr txBox="1"/>
          <p:nvPr/>
        </p:nvSpPr>
        <p:spPr>
          <a:xfrm>
            <a:off x="1549223" y="285777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8AC84DA6-91DC-42A5-8251-2B2C023D41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253788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C14F211F-86AA-45AE-8646-CF96430ECDC1}"/>
              </a:ext>
            </a:extLst>
          </p:cNvPr>
          <p:cNvSpPr txBox="1"/>
          <p:nvPr/>
        </p:nvSpPr>
        <p:spPr>
          <a:xfrm>
            <a:off x="4329661" y="28619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1E8C77D3-F7C5-4DBF-AF94-CE06EC8DE1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324361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Szövegdoboz 81">
            <a:extLst>
              <a:ext uri="{FF2B5EF4-FFF2-40B4-BE49-F238E27FC236}">
                <a16:creationId xmlns:a16="http://schemas.microsoft.com/office/drawing/2014/main" id="{769A18AE-F100-44F7-AB96-4E4CCE1DC83F}"/>
              </a:ext>
            </a:extLst>
          </p:cNvPr>
          <p:cNvSpPr txBox="1"/>
          <p:nvPr/>
        </p:nvSpPr>
        <p:spPr>
          <a:xfrm>
            <a:off x="1549223" y="356763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1E2627-204A-47E8-9EF4-2E84DB438C23}"/>
              </a:ext>
            </a:extLst>
          </p:cNvPr>
          <p:cNvSpPr/>
          <p:nvPr/>
        </p:nvSpPr>
        <p:spPr>
          <a:xfrm>
            <a:off x="5124433" y="1546440"/>
            <a:ext cx="21118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Internetes honlapok általában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rádióadók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nyomtatott sajtó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D43473D-7190-4BFB-A1B4-87C06FAF3BBF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8032350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Válassza </a:t>
            </a: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ki azt az állítást, vagy azokat az állításokat, amiket igaznak érez az adott médium esetében</a:t>
            </a: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! </a:t>
            </a:r>
            <a:r>
              <a:rPr kumimoji="0" lang="hu-HU" sz="1000" b="0" i="1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Oroszlány város lakossága elérhető vele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5CBD3C-D4A3-4328-BFA3-59A31889BDD9}"/>
              </a:ext>
            </a:extLst>
          </p:cNvPr>
          <p:cNvSpPr txBox="1"/>
          <p:nvPr/>
        </p:nvSpPr>
        <p:spPr>
          <a:xfrm>
            <a:off x="4678449" y="3860879"/>
            <a:ext cx="3669920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helyi hírportálok vélt elérése kiemelkedő. A fiatal generáció általában véve szkeptikusabb a célközönség elérést illetően.</a:t>
            </a:r>
          </a:p>
        </p:txBody>
      </p:sp>
    </p:spTree>
    <p:extLst>
      <p:ext uri="{BB962C8B-B14F-4D97-AF65-F5344CB8AC3E}">
        <p14:creationId xmlns:p14="http://schemas.microsoft.com/office/powerpoint/2010/main" val="299140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</p:spPr>
        <p:txBody>
          <a:bodyPr>
            <a:normAutofit fontScale="90000"/>
          </a:bodyPr>
          <a:lstStyle/>
          <a:p>
            <a:r>
              <a:rPr lang="hu-HU" dirty="0"/>
              <a:t>Médiatípusok jellemzése</a:t>
            </a: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76D3A796-1037-4A2C-8BFC-0EF2B657BC94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B2226968-0CAA-4356-87A3-73A79D704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13571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096CA534-CCB7-4769-8A50-60777B2642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13159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EDA81697-C68C-49B1-BF16-63BBBC8DEE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83020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zövegdoboz 81">
            <a:extLst>
              <a:ext uri="{FF2B5EF4-FFF2-40B4-BE49-F238E27FC236}">
                <a16:creationId xmlns:a16="http://schemas.microsoft.com/office/drawing/2014/main" id="{4018ABA1-7076-48CD-BA2F-DBBFF888317B}"/>
              </a:ext>
            </a:extLst>
          </p:cNvPr>
          <p:cNvSpPr txBox="1"/>
          <p:nvPr/>
        </p:nvSpPr>
        <p:spPr>
          <a:xfrm>
            <a:off x="1549223" y="145560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id="{41E3EFFC-1B6E-4FF4-A428-2E1FDF4E0174}"/>
              </a:ext>
            </a:extLst>
          </p:cNvPr>
          <p:cNvSpPr txBox="1"/>
          <p:nvPr/>
        </p:nvSpPr>
        <p:spPr>
          <a:xfrm>
            <a:off x="4329661" y="145973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91A69-E3D1-4BCD-9969-B79E4E1DE55E}"/>
              </a:ext>
            </a:extLst>
          </p:cNvPr>
          <p:cNvSpPr/>
          <p:nvPr/>
        </p:nvSpPr>
        <p:spPr>
          <a:xfrm>
            <a:off x="2338570" y="1546440"/>
            <a:ext cx="23398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televízió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nyomtatott sajtó, azaz a 2840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televízió, azaz az OVTV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rádióadók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zövegdoboz 81">
            <a:extLst>
              <a:ext uri="{FF2B5EF4-FFF2-40B4-BE49-F238E27FC236}">
                <a16:creationId xmlns:a16="http://schemas.microsoft.com/office/drawing/2014/main" id="{A301AA12-0D1A-4914-9EB0-EB2792BC986C}"/>
              </a:ext>
            </a:extLst>
          </p:cNvPr>
          <p:cNvSpPr txBox="1"/>
          <p:nvPr/>
        </p:nvSpPr>
        <p:spPr>
          <a:xfrm>
            <a:off x="1549223" y="215421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04F76728-56F6-42CF-8137-7D9C633112A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834331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89955A6B-3CBD-40A2-AC4E-7B6C433D45AA}"/>
              </a:ext>
            </a:extLst>
          </p:cNvPr>
          <p:cNvSpPr txBox="1"/>
          <p:nvPr/>
        </p:nvSpPr>
        <p:spPr>
          <a:xfrm>
            <a:off x="4329661" y="215834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693D0B47-308D-4BF8-88C2-5743D344B1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253376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Szövegdoboz 81">
            <a:extLst>
              <a:ext uri="{FF2B5EF4-FFF2-40B4-BE49-F238E27FC236}">
                <a16:creationId xmlns:a16="http://schemas.microsoft.com/office/drawing/2014/main" id="{BB5C4206-F573-46D0-8159-2125592430D6}"/>
              </a:ext>
            </a:extLst>
          </p:cNvPr>
          <p:cNvSpPr txBox="1"/>
          <p:nvPr/>
        </p:nvSpPr>
        <p:spPr>
          <a:xfrm>
            <a:off x="1549223" y="285777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8AC84DA6-91DC-42A5-8251-2B2C023D41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253788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C14F211F-86AA-45AE-8646-CF96430ECDC1}"/>
              </a:ext>
            </a:extLst>
          </p:cNvPr>
          <p:cNvSpPr txBox="1"/>
          <p:nvPr/>
        </p:nvSpPr>
        <p:spPr>
          <a:xfrm>
            <a:off x="4329661" y="28619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1E8C77D3-F7C5-4DBF-AF94-CE06EC8DE1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324361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Szövegdoboz 81">
            <a:extLst>
              <a:ext uri="{FF2B5EF4-FFF2-40B4-BE49-F238E27FC236}">
                <a16:creationId xmlns:a16="http://schemas.microsoft.com/office/drawing/2014/main" id="{769A18AE-F100-44F7-AB96-4E4CCE1DC83F}"/>
              </a:ext>
            </a:extLst>
          </p:cNvPr>
          <p:cNvSpPr txBox="1"/>
          <p:nvPr/>
        </p:nvSpPr>
        <p:spPr>
          <a:xfrm>
            <a:off x="1549223" y="356763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1E2627-204A-47E8-9EF4-2E84DB438C23}"/>
              </a:ext>
            </a:extLst>
          </p:cNvPr>
          <p:cNvSpPr/>
          <p:nvPr/>
        </p:nvSpPr>
        <p:spPr>
          <a:xfrm>
            <a:off x="5124433" y="1546440"/>
            <a:ext cx="21118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nyomtatott sajtó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internetes honlapok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Internetes honlapok általában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F83A475-DEDD-4C42-BFF3-4A6B7E95BED4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Válassza </a:t>
            </a: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ki azt az állítást, vagy azokat az állításokat, amiket igaznak érez az adott médium esetében</a:t>
            </a: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! </a:t>
            </a:r>
            <a:r>
              <a:rPr kumimoji="0" lang="hu-HU" sz="1000" b="0" i="1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Az idősebbek elérhetőek vele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EEC2B0-E402-408B-A4B5-587A5586CC07}"/>
              </a:ext>
            </a:extLst>
          </p:cNvPr>
          <p:cNvSpPr txBox="1"/>
          <p:nvPr/>
        </p:nvSpPr>
        <p:spPr>
          <a:xfrm>
            <a:off x="4678448" y="3860879"/>
            <a:ext cx="3781983" cy="5770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idősebb korosztályhoz jobban illő médiatípusnak minősítette a közösség az országos televíziót és a printet. Az eredményeket a 30 év alatti válaszadók véleménye is megerősítette.</a:t>
            </a:r>
          </a:p>
        </p:txBody>
      </p:sp>
    </p:spTree>
    <p:extLst>
      <p:ext uri="{BB962C8B-B14F-4D97-AF65-F5344CB8AC3E}">
        <p14:creationId xmlns:p14="http://schemas.microsoft.com/office/powerpoint/2010/main" val="2777501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Médiatípusok jellemzése</a:t>
            </a: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76D3A796-1037-4A2C-8BFC-0EF2B657BC94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B2226968-0CAA-4356-87A3-73A79D704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13571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096CA534-CCB7-4769-8A50-60777B2642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13159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EDA81697-C68C-49B1-BF16-63BBBC8DEE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183020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zövegdoboz 81">
            <a:extLst>
              <a:ext uri="{FF2B5EF4-FFF2-40B4-BE49-F238E27FC236}">
                <a16:creationId xmlns:a16="http://schemas.microsoft.com/office/drawing/2014/main" id="{4018ABA1-7076-48CD-BA2F-DBBFF888317B}"/>
              </a:ext>
            </a:extLst>
          </p:cNvPr>
          <p:cNvSpPr txBox="1"/>
          <p:nvPr/>
        </p:nvSpPr>
        <p:spPr>
          <a:xfrm>
            <a:off x="1549223" y="145560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id="{41E3EFFC-1B6E-4FF4-A428-2E1FDF4E0174}"/>
              </a:ext>
            </a:extLst>
          </p:cNvPr>
          <p:cNvSpPr txBox="1"/>
          <p:nvPr/>
        </p:nvSpPr>
        <p:spPr>
          <a:xfrm>
            <a:off x="4329661" y="145973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91A69-E3D1-4BCD-9969-B79E4E1DE55E}"/>
              </a:ext>
            </a:extLst>
          </p:cNvPr>
          <p:cNvSpPr/>
          <p:nvPr/>
        </p:nvSpPr>
        <p:spPr>
          <a:xfrm>
            <a:off x="2338570" y="1546440"/>
            <a:ext cx="23398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Internetes honlapok általában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rádióadók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televízió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internetes honlapok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zövegdoboz 81">
            <a:extLst>
              <a:ext uri="{FF2B5EF4-FFF2-40B4-BE49-F238E27FC236}">
                <a16:creationId xmlns:a16="http://schemas.microsoft.com/office/drawing/2014/main" id="{A301AA12-0D1A-4914-9EB0-EB2792BC986C}"/>
              </a:ext>
            </a:extLst>
          </p:cNvPr>
          <p:cNvSpPr txBox="1"/>
          <p:nvPr/>
        </p:nvSpPr>
        <p:spPr>
          <a:xfrm>
            <a:off x="1549223" y="215421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04F76728-56F6-42CF-8137-7D9C633112A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1834331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89955A6B-3CBD-40A2-AC4E-7B6C433D45AA}"/>
              </a:ext>
            </a:extLst>
          </p:cNvPr>
          <p:cNvSpPr txBox="1"/>
          <p:nvPr/>
        </p:nvSpPr>
        <p:spPr>
          <a:xfrm>
            <a:off x="4329661" y="215834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693D0B47-308D-4BF8-88C2-5743D344B1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253376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Szövegdoboz 81">
            <a:extLst>
              <a:ext uri="{FF2B5EF4-FFF2-40B4-BE49-F238E27FC236}">
                <a16:creationId xmlns:a16="http://schemas.microsoft.com/office/drawing/2014/main" id="{BB5C4206-F573-46D0-8159-2125592430D6}"/>
              </a:ext>
            </a:extLst>
          </p:cNvPr>
          <p:cNvSpPr txBox="1"/>
          <p:nvPr/>
        </p:nvSpPr>
        <p:spPr>
          <a:xfrm>
            <a:off x="1549223" y="285777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8AC84DA6-91DC-42A5-8251-2B2C023D41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88329" y="253788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C14F211F-86AA-45AE-8646-CF96430ECDC1}"/>
              </a:ext>
            </a:extLst>
          </p:cNvPr>
          <p:cNvSpPr txBox="1"/>
          <p:nvPr/>
        </p:nvSpPr>
        <p:spPr>
          <a:xfrm>
            <a:off x="4329661" y="28619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1E8C77D3-F7C5-4DBF-AF94-CE06EC8DE1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7891" y="324361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Szövegdoboz 81">
            <a:extLst>
              <a:ext uri="{FF2B5EF4-FFF2-40B4-BE49-F238E27FC236}">
                <a16:creationId xmlns:a16="http://schemas.microsoft.com/office/drawing/2014/main" id="{769A18AE-F100-44F7-AB96-4E4CCE1DC83F}"/>
              </a:ext>
            </a:extLst>
          </p:cNvPr>
          <p:cNvSpPr txBox="1"/>
          <p:nvPr/>
        </p:nvSpPr>
        <p:spPr>
          <a:xfrm>
            <a:off x="1549223" y="356763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1E2627-204A-47E8-9EF4-2E84DB438C23}"/>
              </a:ext>
            </a:extLst>
          </p:cNvPr>
          <p:cNvSpPr/>
          <p:nvPr/>
        </p:nvSpPr>
        <p:spPr>
          <a:xfrm>
            <a:off x="5124433" y="1546440"/>
            <a:ext cx="2111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nyomtatott sajtó, azaz a 2840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Helyi televízió, azaz az OVTV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Országos nyomtatott sajtó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555237E-E4FD-469A-A0DF-E9BE6F1B7E45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Válassza </a:t>
            </a: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ki azt az állítást, vagy azokat az állításokat, amiket igaznak érez az adott médium esetében</a:t>
            </a: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! </a:t>
            </a:r>
            <a:r>
              <a:rPr kumimoji="0" lang="hu-HU" sz="1000" b="0" i="1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fiatalok elérhetőek vele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4C1179-28B7-450B-B6E0-7CB39AA4D3FA}"/>
              </a:ext>
            </a:extLst>
          </p:cNvPr>
          <p:cNvSpPr txBox="1"/>
          <p:nvPr/>
        </p:nvSpPr>
        <p:spPr>
          <a:xfrm>
            <a:off x="4678449" y="3860879"/>
            <a:ext cx="366992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fiatalok esetében az internet kiemelkedő pozíciója érdemel említést, míg a print háttérbe szorul. Az idősebb lakosok hajlamosak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alulbecsülni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az internet fontosságát, ami a fiatalság elérését illeti.</a:t>
            </a:r>
          </a:p>
        </p:txBody>
      </p:sp>
    </p:spTree>
    <p:extLst>
      <p:ext uri="{BB962C8B-B14F-4D97-AF65-F5344CB8AC3E}">
        <p14:creationId xmlns:p14="http://schemas.microsoft.com/office/powerpoint/2010/main" val="1458927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B95A552-3684-421C-A24C-592C0346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Médiatípusok jellemzése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2D0259C-73C7-434B-88CF-BCE4D52154B2}"/>
              </a:ext>
            </a:extLst>
          </p:cNvPr>
          <p:cNvGraphicFramePr/>
          <p:nvPr>
            <p:extLst/>
          </p:nvPr>
        </p:nvGraphicFramePr>
        <p:xfrm>
          <a:off x="469798" y="1080133"/>
          <a:ext cx="6096000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39A9B0A-3878-4AB2-A913-96C3D0E8BC28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774431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</a:t>
            </a: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inden médium esetében válassza ki azt az állítást, vagy azokat az állításokat, amiket igaznak érez az adott médium esetében</a:t>
            </a: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! </a:t>
            </a:r>
            <a:endParaRPr kumimoji="0" lang="hu-HU" sz="1000" b="0" i="1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Szövegdoboz 135">
            <a:extLst>
              <a:ext uri="{FF2B5EF4-FFF2-40B4-BE49-F238E27FC236}">
                <a16:creationId xmlns:a16="http://schemas.microsoft.com/office/drawing/2014/main" id="{2100C58B-5142-4746-B642-2FE9D616EDA8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4FEAF-D9EF-4504-924C-DBA62D3899D6}"/>
              </a:ext>
            </a:extLst>
          </p:cNvPr>
          <p:cNvSpPr txBox="1"/>
          <p:nvPr/>
        </p:nvSpPr>
        <p:spPr>
          <a:xfrm>
            <a:off x="6228183" y="2427734"/>
            <a:ext cx="2446019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legfontosabb szempontok együttes vizsgálata egy kommunikációs kihívásra mutat rá: míg a hiteles, és a város teljes lakossága számára nagy eléréssel jellemezhető médiumok egybe esnek, a fogyasztói feltételezések szerint a fiatal korosztály számára kevésbé releváns információs csatornák a helyi médiumok.</a:t>
            </a:r>
          </a:p>
        </p:txBody>
      </p:sp>
    </p:spTree>
    <p:extLst>
      <p:ext uri="{BB962C8B-B14F-4D97-AF65-F5344CB8AC3E}">
        <p14:creationId xmlns:p14="http://schemas.microsoft.com/office/powerpoint/2010/main" val="4221191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HELYI MÉDIUMOK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7D474B87-1B41-4ADC-A271-466DA28E28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5765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it-IT" sz="1000" i="1" dirty="0">
                <a:solidFill>
                  <a:schemeClr val="bg1">
                    <a:lumMod val="50000"/>
                  </a:schemeClr>
                </a:solidFill>
              </a:rPr>
              <a:t>Ismeri-e, hallott-e a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z adott médiumról?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Helyi médiumok ismertsége</a:t>
            </a: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0EE3B8BF-CA17-4049-8D73-6DEE2B7F4305}"/>
              </a:ext>
            </a:extLst>
          </p:cNvPr>
          <p:cNvSpPr txBox="1"/>
          <p:nvPr/>
        </p:nvSpPr>
        <p:spPr>
          <a:xfrm>
            <a:off x="434663" y="4953148"/>
            <a:ext cx="48088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E6A9245E-3CA1-462B-B649-FF1F69E40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26848"/>
              </p:ext>
            </p:extLst>
          </p:nvPr>
        </p:nvGraphicFramePr>
        <p:xfrm>
          <a:off x="3036747" y="77609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4">
            <a:extLst>
              <a:ext uri="{FF2B5EF4-FFF2-40B4-BE49-F238E27FC236}">
                <a16:creationId xmlns:a16="http://schemas.microsoft.com/office/drawing/2014/main" id="{BE668C60-B1DE-41F5-9F2C-3A3EE21CE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53472"/>
              </p:ext>
            </p:extLst>
          </p:nvPr>
        </p:nvGraphicFramePr>
        <p:xfrm>
          <a:off x="256309" y="77196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7AFD4A93-1144-434E-B197-98AB8A4DC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95570"/>
              </p:ext>
            </p:extLst>
          </p:nvPr>
        </p:nvGraphicFramePr>
        <p:xfrm>
          <a:off x="256309" y="1470576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zövegdoboz 81">
            <a:extLst>
              <a:ext uri="{FF2B5EF4-FFF2-40B4-BE49-F238E27FC236}">
                <a16:creationId xmlns:a16="http://schemas.microsoft.com/office/drawing/2014/main" id="{AE08A266-8A07-412F-8193-3872A504EB36}"/>
              </a:ext>
            </a:extLst>
          </p:cNvPr>
          <p:cNvSpPr txBox="1"/>
          <p:nvPr/>
        </p:nvSpPr>
        <p:spPr>
          <a:xfrm>
            <a:off x="397641" y="109598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zövegdoboz 81">
            <a:extLst>
              <a:ext uri="{FF2B5EF4-FFF2-40B4-BE49-F238E27FC236}">
                <a16:creationId xmlns:a16="http://schemas.microsoft.com/office/drawing/2014/main" id="{A418F338-E77A-4ED4-A376-614C4E4BBB77}"/>
              </a:ext>
            </a:extLst>
          </p:cNvPr>
          <p:cNvSpPr txBox="1"/>
          <p:nvPr/>
        </p:nvSpPr>
        <p:spPr>
          <a:xfrm>
            <a:off x="3178079" y="110010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4AC20F-BD03-4B43-833F-AB2D4DF37410}"/>
              </a:ext>
            </a:extLst>
          </p:cNvPr>
          <p:cNvSpPr/>
          <p:nvPr/>
        </p:nvSpPr>
        <p:spPr>
          <a:xfrm>
            <a:off x="1218685" y="1164840"/>
            <a:ext cx="233987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hu-HU" sz="900" kern="0" cap="all" dirty="0" err="1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ovtv</a:t>
            </a: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24 óra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Forrás rádió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2840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Oroszlany.hu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zövegdoboz 81">
            <a:extLst>
              <a:ext uri="{FF2B5EF4-FFF2-40B4-BE49-F238E27FC236}">
                <a16:creationId xmlns:a16="http://schemas.microsoft.com/office/drawing/2014/main" id="{7D7D9583-4CD1-4667-8F9E-9E90ED505CB6}"/>
              </a:ext>
            </a:extLst>
          </p:cNvPr>
          <p:cNvSpPr txBox="1"/>
          <p:nvPr/>
        </p:nvSpPr>
        <p:spPr>
          <a:xfrm>
            <a:off x="397641" y="1794593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98BB572A-FE3E-4C32-A7D1-0A5799376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510030"/>
              </p:ext>
            </p:extLst>
          </p:nvPr>
        </p:nvGraphicFramePr>
        <p:xfrm>
          <a:off x="256309" y="217413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12A855A4-8F57-4261-8F05-94240A6C2126}"/>
              </a:ext>
            </a:extLst>
          </p:cNvPr>
          <p:cNvSpPr txBox="1"/>
          <p:nvPr/>
        </p:nvSpPr>
        <p:spPr>
          <a:xfrm>
            <a:off x="397641" y="249815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500" b="1" kern="0" dirty="0">
                <a:solidFill>
                  <a:srgbClr val="3C3C3C"/>
                </a:solidFill>
                <a:latin typeface="Calibri"/>
              </a:rPr>
              <a:t>83%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77680EA6-2565-4B52-AF6A-E65CEAAB3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235276"/>
              </p:ext>
            </p:extLst>
          </p:nvPr>
        </p:nvGraphicFramePr>
        <p:xfrm>
          <a:off x="3036747" y="149163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Szövegdoboz 81">
            <a:extLst>
              <a:ext uri="{FF2B5EF4-FFF2-40B4-BE49-F238E27FC236}">
                <a16:creationId xmlns:a16="http://schemas.microsoft.com/office/drawing/2014/main" id="{93FAD5BB-2754-4164-AF07-2B2299011685}"/>
              </a:ext>
            </a:extLst>
          </p:cNvPr>
          <p:cNvSpPr txBox="1"/>
          <p:nvPr/>
        </p:nvSpPr>
        <p:spPr>
          <a:xfrm>
            <a:off x="3178079" y="181564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Chart 4">
            <a:extLst>
              <a:ext uri="{FF2B5EF4-FFF2-40B4-BE49-F238E27FC236}">
                <a16:creationId xmlns:a16="http://schemas.microsoft.com/office/drawing/2014/main" id="{3695898A-0F66-41D4-AA6D-22A56FD30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45348"/>
              </p:ext>
            </p:extLst>
          </p:nvPr>
        </p:nvGraphicFramePr>
        <p:xfrm>
          <a:off x="256309" y="2883988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Szövegdoboz 81">
            <a:extLst>
              <a:ext uri="{FF2B5EF4-FFF2-40B4-BE49-F238E27FC236}">
                <a16:creationId xmlns:a16="http://schemas.microsoft.com/office/drawing/2014/main" id="{0DD1B2A0-CCF1-4C63-B34B-160A913A063E}"/>
              </a:ext>
            </a:extLst>
          </p:cNvPr>
          <p:cNvSpPr txBox="1"/>
          <p:nvPr/>
        </p:nvSpPr>
        <p:spPr>
          <a:xfrm>
            <a:off x="397641" y="32080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500" b="1" kern="0" dirty="0">
                <a:solidFill>
                  <a:srgbClr val="3C3C3C"/>
                </a:solidFill>
                <a:latin typeface="Calibri"/>
              </a:rPr>
              <a:t>71%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88F52-EA1E-4203-B8EB-62C26785F072}"/>
              </a:ext>
            </a:extLst>
          </p:cNvPr>
          <p:cNvSpPr/>
          <p:nvPr/>
        </p:nvSpPr>
        <p:spPr>
          <a:xfrm>
            <a:off x="4044313" y="1161467"/>
            <a:ext cx="211186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szuperinfó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Kemma.hu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noProof="0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Oroszlanyimedia.hu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Oroszlány polgármesterének Facebook oldala</a:t>
            </a:r>
          </a:p>
        </p:txBody>
      </p:sp>
      <p:graphicFrame>
        <p:nvGraphicFramePr>
          <p:cNvPr id="27" name="Chart 4">
            <a:extLst>
              <a:ext uri="{FF2B5EF4-FFF2-40B4-BE49-F238E27FC236}">
                <a16:creationId xmlns:a16="http://schemas.microsoft.com/office/drawing/2014/main" id="{E5370C23-7CF1-4E71-ADEE-FFE332816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519239"/>
              </p:ext>
            </p:extLst>
          </p:nvPr>
        </p:nvGraphicFramePr>
        <p:xfrm>
          <a:off x="251520" y="361566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Szövegdoboz 81">
            <a:extLst>
              <a:ext uri="{FF2B5EF4-FFF2-40B4-BE49-F238E27FC236}">
                <a16:creationId xmlns:a16="http://schemas.microsoft.com/office/drawing/2014/main" id="{13F3C1FB-F3D0-4097-A4CF-6D06DA0385DA}"/>
              </a:ext>
            </a:extLst>
          </p:cNvPr>
          <p:cNvSpPr txBox="1"/>
          <p:nvPr/>
        </p:nvSpPr>
        <p:spPr>
          <a:xfrm>
            <a:off x="392852" y="393968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Chart 4">
            <a:extLst>
              <a:ext uri="{FF2B5EF4-FFF2-40B4-BE49-F238E27FC236}">
                <a16:creationId xmlns:a16="http://schemas.microsoft.com/office/drawing/2014/main" id="{F9E082D7-0CAD-4A05-82C6-D4D3FB61B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05003"/>
              </p:ext>
            </p:extLst>
          </p:nvPr>
        </p:nvGraphicFramePr>
        <p:xfrm>
          <a:off x="3041536" y="219854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0" name="Szövegdoboz 81">
            <a:extLst>
              <a:ext uri="{FF2B5EF4-FFF2-40B4-BE49-F238E27FC236}">
                <a16:creationId xmlns:a16="http://schemas.microsoft.com/office/drawing/2014/main" id="{652C2102-EE3C-4325-9B5A-CC07661E71F2}"/>
              </a:ext>
            </a:extLst>
          </p:cNvPr>
          <p:cNvSpPr txBox="1"/>
          <p:nvPr/>
        </p:nvSpPr>
        <p:spPr>
          <a:xfrm>
            <a:off x="3182868" y="252255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id="{E8924AB7-0CD0-477C-9045-E8100D77A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199532"/>
              </p:ext>
            </p:extLst>
          </p:nvPr>
        </p:nvGraphicFramePr>
        <p:xfrm>
          <a:off x="3036747" y="289677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Szövegdoboz 81">
            <a:extLst>
              <a:ext uri="{FF2B5EF4-FFF2-40B4-BE49-F238E27FC236}">
                <a16:creationId xmlns:a16="http://schemas.microsoft.com/office/drawing/2014/main" id="{98987EB0-9FB1-400A-B2A0-5C9AD9F735BE}"/>
              </a:ext>
            </a:extLst>
          </p:cNvPr>
          <p:cNvSpPr txBox="1"/>
          <p:nvPr/>
        </p:nvSpPr>
        <p:spPr>
          <a:xfrm>
            <a:off x="3178079" y="3220787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Chart 4">
            <a:extLst>
              <a:ext uri="{FF2B5EF4-FFF2-40B4-BE49-F238E27FC236}">
                <a16:creationId xmlns:a16="http://schemas.microsoft.com/office/drawing/2014/main" id="{79F172CC-A923-4702-82D4-977063658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64539"/>
              </p:ext>
            </p:extLst>
          </p:nvPr>
        </p:nvGraphicFramePr>
        <p:xfrm>
          <a:off x="5890157" y="77609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4" name="Szövegdoboz 81">
            <a:extLst>
              <a:ext uri="{FF2B5EF4-FFF2-40B4-BE49-F238E27FC236}">
                <a16:creationId xmlns:a16="http://schemas.microsoft.com/office/drawing/2014/main" id="{FF2F273F-F07A-48B6-9293-166884450E9E}"/>
              </a:ext>
            </a:extLst>
          </p:cNvPr>
          <p:cNvSpPr txBox="1"/>
          <p:nvPr/>
        </p:nvSpPr>
        <p:spPr>
          <a:xfrm>
            <a:off x="6031489" y="110010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5" name="Chart 4">
            <a:extLst>
              <a:ext uri="{FF2B5EF4-FFF2-40B4-BE49-F238E27FC236}">
                <a16:creationId xmlns:a16="http://schemas.microsoft.com/office/drawing/2014/main" id="{59151F30-785A-4E24-98D9-FE0E0847D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90272"/>
              </p:ext>
            </p:extLst>
          </p:nvPr>
        </p:nvGraphicFramePr>
        <p:xfrm>
          <a:off x="5890157" y="1474705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6" name="Szövegdoboz 81">
            <a:extLst>
              <a:ext uri="{FF2B5EF4-FFF2-40B4-BE49-F238E27FC236}">
                <a16:creationId xmlns:a16="http://schemas.microsoft.com/office/drawing/2014/main" id="{C33AB7E4-4C00-4065-BBD0-CFA5A85615EA}"/>
              </a:ext>
            </a:extLst>
          </p:cNvPr>
          <p:cNvSpPr txBox="1"/>
          <p:nvPr/>
        </p:nvSpPr>
        <p:spPr>
          <a:xfrm>
            <a:off x="6031489" y="1798722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56D9A4-624A-4613-BA86-A4B85F5EA0D4}"/>
              </a:ext>
            </a:extLst>
          </p:cNvPr>
          <p:cNvSpPr/>
          <p:nvPr/>
        </p:nvSpPr>
        <p:spPr>
          <a:xfrm>
            <a:off x="6822925" y="1170900"/>
            <a:ext cx="21118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OVTV Facebook oldala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minalunk.hu/</a:t>
            </a:r>
            <a:r>
              <a:rPr lang="hu-HU" sz="900" kern="0" cap="all" dirty="0" err="1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oroszlany</a:t>
            </a: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2840 Facebook oldala </a:t>
            </a:r>
          </a:p>
        </p:txBody>
      </p:sp>
      <p:graphicFrame>
        <p:nvGraphicFramePr>
          <p:cNvPr id="40" name="Chart 4">
            <a:extLst>
              <a:ext uri="{FF2B5EF4-FFF2-40B4-BE49-F238E27FC236}">
                <a16:creationId xmlns:a16="http://schemas.microsoft.com/office/drawing/2014/main" id="{019553DF-6A21-4F5D-9BD5-8E138C0BF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241466"/>
              </p:ext>
            </p:extLst>
          </p:nvPr>
        </p:nvGraphicFramePr>
        <p:xfrm>
          <a:off x="5894946" y="217669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1" name="Szövegdoboz 81">
            <a:extLst>
              <a:ext uri="{FF2B5EF4-FFF2-40B4-BE49-F238E27FC236}">
                <a16:creationId xmlns:a16="http://schemas.microsoft.com/office/drawing/2014/main" id="{01628747-909C-4B2F-A733-3EAC38AB2A86}"/>
              </a:ext>
            </a:extLst>
          </p:cNvPr>
          <p:cNvSpPr txBox="1"/>
          <p:nvPr/>
        </p:nvSpPr>
        <p:spPr>
          <a:xfrm>
            <a:off x="6036278" y="2500707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30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5400000">
            <a:off x="7252355" y="-134924"/>
            <a:ext cx="1471016" cy="3139949"/>
            <a:chOff x="4754303" y="-333724"/>
            <a:chExt cx="1471016" cy="3139949"/>
          </a:xfrm>
        </p:grpSpPr>
        <p:grpSp>
          <p:nvGrpSpPr>
            <p:cNvPr id="17" name="Group 40"/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20" name="Shape 33"/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6B7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" name="Shape 34"/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22" name="Shape 37"/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86B7D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1.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86B7D0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294AAF-409C-41F2-8418-8F3BEF87EA67}"/>
              </a:ext>
            </a:extLst>
          </p:cNvPr>
          <p:cNvGrpSpPr/>
          <p:nvPr/>
        </p:nvGrpSpPr>
        <p:grpSpPr>
          <a:xfrm rot="5400000">
            <a:off x="7252354" y="801181"/>
            <a:ext cx="1471016" cy="3139949"/>
            <a:chOff x="4754303" y="-333724"/>
            <a:chExt cx="1471016" cy="313994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5B20F7D-8268-419C-BFF5-B3A473B77826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44" name="Shape 33">
                <a:extLst>
                  <a:ext uri="{FF2B5EF4-FFF2-40B4-BE49-F238E27FC236}">
                    <a16:creationId xmlns:a16="http://schemas.microsoft.com/office/drawing/2014/main" id="{BF6B23C5-D099-4625-9FD5-14D6DF73C8FA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" name="Shape 34">
                <a:extLst>
                  <a:ext uri="{FF2B5EF4-FFF2-40B4-BE49-F238E27FC236}">
                    <a16:creationId xmlns:a16="http://schemas.microsoft.com/office/drawing/2014/main" id="{2BB11956-6C1E-42EA-B046-FC864847E4CB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46" name="Shape 37">
                <a:extLst>
                  <a:ext uri="{FF2B5EF4-FFF2-40B4-BE49-F238E27FC236}">
                    <a16:creationId xmlns:a16="http://schemas.microsoft.com/office/drawing/2014/main" id="{F124F519-7228-465C-906F-BDA2882CBD90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0C95AF-091B-45CF-9C00-C1CA44C855B0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2.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C4C667-4664-4099-A747-0B338EBF3C09}"/>
              </a:ext>
            </a:extLst>
          </p:cNvPr>
          <p:cNvGrpSpPr/>
          <p:nvPr/>
        </p:nvGrpSpPr>
        <p:grpSpPr>
          <a:xfrm rot="5400000">
            <a:off x="7252354" y="1737284"/>
            <a:ext cx="1471016" cy="3139949"/>
            <a:chOff x="4754303" y="-333724"/>
            <a:chExt cx="1471016" cy="3139949"/>
          </a:xfrm>
        </p:grpSpPr>
        <p:grpSp>
          <p:nvGrpSpPr>
            <p:cNvPr id="61" name="Group 40">
              <a:extLst>
                <a:ext uri="{FF2B5EF4-FFF2-40B4-BE49-F238E27FC236}">
                  <a16:creationId xmlns:a16="http://schemas.microsoft.com/office/drawing/2014/main" id="{51CEE873-2224-4ECB-948B-0F521F37AFC8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63" name="Shape 33">
                <a:extLst>
                  <a:ext uri="{FF2B5EF4-FFF2-40B4-BE49-F238E27FC236}">
                    <a16:creationId xmlns:a16="http://schemas.microsoft.com/office/drawing/2014/main" id="{BF76FEB0-F9AF-425D-A509-4A2179937002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4" name="Shape 34">
                <a:extLst>
                  <a:ext uri="{FF2B5EF4-FFF2-40B4-BE49-F238E27FC236}">
                    <a16:creationId xmlns:a16="http://schemas.microsoft.com/office/drawing/2014/main" id="{BAE9CFBA-DF7A-4376-9532-85B59A1C33F7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65" name="Shape 37">
                <a:extLst>
                  <a:ext uri="{FF2B5EF4-FFF2-40B4-BE49-F238E27FC236}">
                    <a16:creationId xmlns:a16="http://schemas.microsoft.com/office/drawing/2014/main" id="{0E06126E-62B4-4BCF-B93C-8CE0FB393357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B53723-E8E7-42CC-A056-393F610D5D54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3.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027F09B-8A43-42B2-90FC-5E4F20EA5315}"/>
              </a:ext>
            </a:extLst>
          </p:cNvPr>
          <p:cNvGrpSpPr/>
          <p:nvPr/>
        </p:nvGrpSpPr>
        <p:grpSpPr>
          <a:xfrm rot="5400000">
            <a:off x="7252353" y="2673389"/>
            <a:ext cx="1471016" cy="3139949"/>
            <a:chOff x="4754303" y="-333724"/>
            <a:chExt cx="1471016" cy="313994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DC1F8A-FC83-4D50-8CAE-4F7ECD505DF8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69" name="Shape 33">
                <a:extLst>
                  <a:ext uri="{FF2B5EF4-FFF2-40B4-BE49-F238E27FC236}">
                    <a16:creationId xmlns:a16="http://schemas.microsoft.com/office/drawing/2014/main" id="{C173776C-2791-460D-9CDC-1142AFBECCFB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0" name="Shape 34">
                <a:extLst>
                  <a:ext uri="{FF2B5EF4-FFF2-40B4-BE49-F238E27FC236}">
                    <a16:creationId xmlns:a16="http://schemas.microsoft.com/office/drawing/2014/main" id="{F21854D5-325D-4D59-B7EE-484C6794D1F9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71" name="Shape 37">
                <a:extLst>
                  <a:ext uri="{FF2B5EF4-FFF2-40B4-BE49-F238E27FC236}">
                    <a16:creationId xmlns:a16="http://schemas.microsoft.com/office/drawing/2014/main" id="{177F30BC-82F6-4B5E-AB53-FBF8A86AD59E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D85B38B-DB11-424B-84B5-52392BFE38F2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4.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AA96611-64F6-4ED8-A1F2-4A5D6C85AAEE}"/>
              </a:ext>
            </a:extLst>
          </p:cNvPr>
          <p:cNvSpPr txBox="1"/>
          <p:nvPr/>
        </p:nvSpPr>
        <p:spPr>
          <a:xfrm>
            <a:off x="7466331" y="988163"/>
            <a:ext cx="114676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kern="0" dirty="0">
                <a:solidFill>
                  <a:schemeClr val="bg1"/>
                </a:solidFill>
                <a:cs typeface="Arial" pitchFamily="34" charset="0"/>
              </a:rPr>
              <a:t>SAJTÓ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84F42F-7797-44AD-86B9-9D0CD14C769D}"/>
              </a:ext>
            </a:extLst>
          </p:cNvPr>
          <p:cNvSpPr txBox="1"/>
          <p:nvPr/>
        </p:nvSpPr>
        <p:spPr>
          <a:xfrm>
            <a:off x="7466331" y="1924268"/>
            <a:ext cx="114676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kern="0" dirty="0">
                <a:solidFill>
                  <a:schemeClr val="bg1"/>
                </a:solidFill>
                <a:cs typeface="Arial" pitchFamily="34" charset="0"/>
              </a:rPr>
              <a:t>TV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987E98-EF08-4942-8A8F-955DC357F0FD}"/>
              </a:ext>
            </a:extLst>
          </p:cNvPr>
          <p:cNvSpPr txBox="1"/>
          <p:nvPr/>
        </p:nvSpPr>
        <p:spPr>
          <a:xfrm>
            <a:off x="7466331" y="2833710"/>
            <a:ext cx="135414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kern="0" dirty="0">
                <a:solidFill>
                  <a:schemeClr val="bg1"/>
                </a:solidFill>
                <a:cs typeface="Arial" pitchFamily="34" charset="0"/>
              </a:rPr>
              <a:t>RÁDIÓ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790C75-9815-46FE-8D81-84AFA3E8D3DF}"/>
              </a:ext>
            </a:extLst>
          </p:cNvPr>
          <p:cNvSpPr txBox="1"/>
          <p:nvPr/>
        </p:nvSpPr>
        <p:spPr>
          <a:xfrm>
            <a:off x="7466329" y="3761329"/>
            <a:ext cx="128213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kern="0" dirty="0">
                <a:solidFill>
                  <a:schemeClr val="bg1"/>
                </a:solidFill>
                <a:cs typeface="Arial" pitchFamily="34" charset="0"/>
              </a:rPr>
              <a:t>ONLINE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76" name="Picture Placeholder 6">
            <a:extLst>
              <a:ext uri="{FF2B5EF4-FFF2-40B4-BE49-F238E27FC236}">
                <a16:creationId xmlns:a16="http://schemas.microsoft.com/office/drawing/2014/main" id="{CE85D2FB-2B48-4465-B57A-5423CDEA58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22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it-IT" sz="1000" i="1" dirty="0">
                <a:solidFill>
                  <a:schemeClr val="bg1">
                    <a:lumMod val="50000"/>
                  </a:schemeClr>
                </a:solidFill>
              </a:rPr>
              <a:t>Ismeri-e, hallott-e a 24 óra nevű megyei napilapról?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Általában milyen gyakran olvassa ezt a napilapot?</a:t>
            </a:r>
            <a:r>
              <a:rPr lang="it-IT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Nyomtatott sajtó – napilap 24 óra 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86FFB11-8528-4A77-8456-8BCE09F57432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A6782873-27B7-42C0-9CFE-8DB5209B8497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B22B54D-E619-4DD9-8742-FFBA4B6C147A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BA9CBB74-C507-432E-AD27-C875C82CD9E0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7CE9A0-5E96-4B70-B0C1-8789CC300FC1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C28EFB-13F8-48A6-B85A-EC4EBC999394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AF089E-8143-479F-9EE8-6EBDF4A870CF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54971A-4F8D-4385-9492-D579F6DFA10A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A6D364-322D-4769-A39D-ECCB7865D353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9DB40BBD-17B0-4FE2-A127-7A720CA5E2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69389CFF-88A1-4B78-B467-B7FCC857BCA7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68D26C88-7411-4799-B2BA-7C9D409F1F7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8D12F1C2-2526-4D3B-9B5E-FD413587B0B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4A2B2B82-71DC-48D4-8881-968C60E0E8E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4">
            <a:extLst>
              <a:ext uri="{FF2B5EF4-FFF2-40B4-BE49-F238E27FC236}">
                <a16:creationId xmlns:a16="http://schemas.microsoft.com/office/drawing/2014/main" id="{F795DDB8-EEA0-4263-A785-E7E007F27B7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Szövegdoboz 81">
            <a:extLst>
              <a:ext uri="{FF2B5EF4-FFF2-40B4-BE49-F238E27FC236}">
                <a16:creationId xmlns:a16="http://schemas.microsoft.com/office/drawing/2014/main" id="{35AEDAE7-6BBB-4B88-B23D-BB388D6BD770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18B89A15-FC63-4FBF-85D5-22E19E02BD6B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EAF8B8D0-ADA5-44AC-B31E-44E51D147516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zövegdoboz 81">
            <a:extLst>
              <a:ext uri="{FF2B5EF4-FFF2-40B4-BE49-F238E27FC236}">
                <a16:creationId xmlns:a16="http://schemas.microsoft.com/office/drawing/2014/main" id="{BAD19D2E-ECC5-4D6C-AF5A-29E563CF7D7E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AB4A7907-2B6A-4A17-AEFA-5DFD1695E4DD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F8B9D88-E75A-4905-A894-E0A0E16C8970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7EB1B6BE-DD65-4FBD-8A80-D44CFA3011B6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BCFC21D7-620E-429B-A62D-5CA48859D7CC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többször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E9256A8D-7091-4EFA-AECF-6A3909B4E6A3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46F4621-430C-4089-BE65-C9B8AD4471A4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75900" y="145924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045EFD-5AED-437E-A042-CFE4003B405F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2705AD-6013-4A9E-8D4B-A9B757C1B255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346456AF-F867-4F43-B346-C046916F26F3}"/>
              </a:ext>
            </a:extLst>
          </p:cNvPr>
          <p:cNvSpPr>
            <a:spLocks noChangeAspect="1"/>
          </p:cNvSpPr>
          <p:nvPr/>
        </p:nvSpPr>
        <p:spPr bwMode="auto">
          <a:xfrm>
            <a:off x="1075900" y="1459240"/>
            <a:ext cx="1036533" cy="1036533"/>
          </a:xfrm>
          <a:prstGeom prst="arc">
            <a:avLst>
              <a:gd name="adj1" fmla="val 8491091"/>
              <a:gd name="adj2" fmla="val 4267035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A05E1-FAFA-4D3F-8D99-E5B6D2B99636}"/>
              </a:ext>
            </a:extLst>
          </p:cNvPr>
          <p:cNvSpPr txBox="1"/>
          <p:nvPr/>
        </p:nvSpPr>
        <p:spPr>
          <a:xfrm>
            <a:off x="5494200" y="2785926"/>
            <a:ext cx="2977623" cy="15465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24 óra című napilapot a válaszadók 83%-a ismeri. A 15-29 évesek körében ez az arány csupán 46%, míg az 50+ korosztályban 94% állította, hogy ismeri ezt a lapot. Ezzel összefüggően a tanulók is kevésbé ismerik (39%), míg a nyugdíjasok,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háztartásbeliek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közül majdnem mindenki (92%). A diplomások, valamint a jó anyagi helyzetűek is tájokozottabbak (96% és 89% ismeri). A kisgyermekesek 9%-a olvasta csak a lapot tegnap.   </a:t>
            </a:r>
          </a:p>
        </p:txBody>
      </p:sp>
      <p:sp>
        <p:nvSpPr>
          <p:cNvPr id="42" name="Szövegdoboz 135">
            <a:extLst>
              <a:ext uri="{FF2B5EF4-FFF2-40B4-BE49-F238E27FC236}">
                <a16:creationId xmlns:a16="http://schemas.microsoft.com/office/drawing/2014/main" id="{4CB479EB-10F4-4361-A312-A70A660C6569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N=416 | Bázis: Ismeri; N=205 | Bázis: Olvassa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655B855C-EA3D-4B6C-858E-C899EB32A5E7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77F5552-2E81-4FFA-A62E-F7B7605A166B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9D8CCDB-B965-4220-AA69-E2FAE470D989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6" name="Chart 4">
            <a:extLst>
              <a:ext uri="{FF2B5EF4-FFF2-40B4-BE49-F238E27FC236}">
                <a16:creationId xmlns:a16="http://schemas.microsoft.com/office/drawing/2014/main" id="{BA15887D-0FA0-4A1A-B31C-AED7644A5A5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7" name="Szövegdoboz 81">
            <a:extLst>
              <a:ext uri="{FF2B5EF4-FFF2-40B4-BE49-F238E27FC236}">
                <a16:creationId xmlns:a16="http://schemas.microsoft.com/office/drawing/2014/main" id="{7F74753C-82B1-4992-8FD6-61B7074A46AA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77%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8" name="Chart 4">
            <a:extLst>
              <a:ext uri="{FF2B5EF4-FFF2-40B4-BE49-F238E27FC236}">
                <a16:creationId xmlns:a16="http://schemas.microsoft.com/office/drawing/2014/main" id="{7C1B4148-2119-4F81-BF96-E5F70C6286C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9" name="Szövegdoboz 81">
            <a:extLst>
              <a:ext uri="{FF2B5EF4-FFF2-40B4-BE49-F238E27FC236}">
                <a16:creationId xmlns:a16="http://schemas.microsoft.com/office/drawing/2014/main" id="{14C80D08-A711-4F15-9486-CDA37549E02F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1E316A7A-84D8-4E87-A1E3-19ABFF5E2D0F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449B58C5-D3FE-42CD-90ED-4F04B30B4FAA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tegnap</a:t>
            </a:r>
          </a:p>
        </p:txBody>
      </p:sp>
    </p:spTree>
    <p:extLst>
      <p:ext uri="{BB962C8B-B14F-4D97-AF65-F5344CB8AC3E}">
        <p14:creationId xmlns:p14="http://schemas.microsoft.com/office/powerpoint/2010/main" val="2835984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z alábbi hetilapokról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Általában milyen gyakran olvassa ezt a hetilapot?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Nyomtatott sajtó – hetilap Szuperinfó 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DB52853E-70C9-46D5-B814-91095A7CFC73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F68AACDC-7899-457D-9B26-160292771092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982443A0-E707-4866-800E-78F41FD452AB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67871DA-4543-4988-954A-8FE0F302DD2C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841EA9-CA50-4306-B5CA-E418A7DDEED9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F972FE-95B0-4FA4-B14F-CEC6388835EB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26F331-ACDA-478B-9352-9FBABB786741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4AECA2-0AF7-430F-84E9-0651266378A0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5FCDFB-5932-4EA4-B3C2-30A703B78145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id="{D0989DF6-A130-48CA-8A16-C3EF9FF343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zövegdoboz 81">
            <a:extLst>
              <a:ext uri="{FF2B5EF4-FFF2-40B4-BE49-F238E27FC236}">
                <a16:creationId xmlns:a16="http://schemas.microsoft.com/office/drawing/2014/main" id="{F438E308-E677-475D-9778-9D659E446D37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000E39EE-9FD1-4FFC-8761-A722C7E42B9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BE116424-3513-4A24-9867-828D8CCF96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0A3B78F9-5060-4E1C-98D1-BAC0F601AC0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CA66BD6E-0473-4005-9440-DF3CCAE13E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72C900A7-E879-4E38-AA44-A0F7B4C4EE38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zövegdoboz 81">
            <a:extLst>
              <a:ext uri="{FF2B5EF4-FFF2-40B4-BE49-F238E27FC236}">
                <a16:creationId xmlns:a16="http://schemas.microsoft.com/office/drawing/2014/main" id="{207D081E-3AE4-448B-9136-4B563AFC47FE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A55C5DB7-D424-4432-92E1-0566FD0BB2D6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01EB4436-38A6-45B5-BEF1-F65E15831BB2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961217C3-C7EA-427F-93E4-EDAE5726999D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F778C32E-4179-406E-8D8D-6DFCFA6E2BB1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6368C243-2CC4-4AF6-8D94-24A9AF6150C9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havonta egyszer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6EC4F5E6-E0B8-499B-BE98-5E80F1081A10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havonta többször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B556583D-0ADD-44F7-ACEC-D37058DFB22F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32F4A99-58FA-418B-8029-5E0E5EC206B4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213560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BA1BB-7798-45C7-984E-12E01C9AEAB1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84569D-6A52-4783-9E34-8D8CA9A27F5E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68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AA297E9F-0CF4-44C6-9FD2-7A5E4F9EE540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9980757"/>
              <a:gd name="adj2" fmla="val 4267035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D50CFF-EBC5-48B4-BEE4-2B026C81F98E}"/>
              </a:ext>
            </a:extLst>
          </p:cNvPr>
          <p:cNvSpPr txBox="1"/>
          <p:nvPr/>
        </p:nvSpPr>
        <p:spPr>
          <a:xfrm>
            <a:off x="5696272" y="3009327"/>
            <a:ext cx="2649535" cy="122341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Szuperinfót a válaszadók kétharmada ismeri. Ismertsége meghaladja az átlagot a 30-49 évesek (84%) körében. Emellett a vállalkozók (88%) és az alkalmazottak esetében is szignifikánsan magasabb értéket ér el a lap (88% és 77%). Ennek ellenkezője figyelhető meg az inaktívak körében (56%).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1" name="Szövegdoboz 135">
            <a:extLst>
              <a:ext uri="{FF2B5EF4-FFF2-40B4-BE49-F238E27FC236}">
                <a16:creationId xmlns:a16="http://schemas.microsoft.com/office/drawing/2014/main" id="{26876D6E-C238-4F1C-8974-D065131A4E1A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N=340 | Bázis: Ismeri; N=264 | Bázis: Olvassa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0C501DEB-D986-4A4B-B6C4-08D0181436EC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427A39E-E0D4-48BA-8FD5-461864FC427A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FBF15DB-4C62-45CE-9C46-DCA98913E073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C5E0FB53-8769-4DEF-B4DE-769D43928A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9A7BA9B3-B05C-49B5-8121-60BD5A5A184C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61%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25935624-C4E8-450D-82A3-99568474B7D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1C376941-624C-42EF-89BF-655C91E65DEA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BFCCCB88-00CF-46F8-AB88-97369356AA50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8D3F2E72-08C8-4711-B0C6-1F39DE2F3BF2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ELMÚLT 7 NAP</a:t>
            </a:r>
          </a:p>
        </p:txBody>
      </p:sp>
    </p:spTree>
    <p:extLst>
      <p:ext uri="{BB962C8B-B14F-4D97-AF65-F5344CB8AC3E}">
        <p14:creationId xmlns:p14="http://schemas.microsoft.com/office/powerpoint/2010/main" val="119701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 2840 helyi lapról?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Általában milyen gyakran olvassa ezt a lapot?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Nyomtatott sajtó – havilap 2840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464E9B14-3A2B-4415-BAB5-B3FB914E9385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ADEF4E0D-2169-4921-8125-388C949B1CD4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2087825-4455-41CA-AB28-B77FB97CC6ED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2CCEF708-4965-4CBD-9C5E-F498D18255B0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F8E878-036E-40FF-B2D3-B7D5806B40AB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A496EB-9296-4E4A-A650-70BBA255BE8F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B9E230-D266-4AF7-967E-B9C85FDBDD1D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55A03F-A23A-4EA7-A401-521B10BF0EFD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9E80CC-5B74-4D15-B01C-3A1738418CF6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id="{34C3C32B-5333-4BE5-AB76-50A9F0F631F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zövegdoboz 81">
            <a:extLst>
              <a:ext uri="{FF2B5EF4-FFF2-40B4-BE49-F238E27FC236}">
                <a16:creationId xmlns:a16="http://schemas.microsoft.com/office/drawing/2014/main" id="{1A6DBBDF-9C14-42FF-826F-8526E0A4A55C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3CE75564-214A-442D-97CA-CDBF9A3884B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70B3EB74-6EDF-4849-A426-A2EC441C05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D60F9350-1A83-43D2-8C55-4F3B1352E0B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21F35699-046A-4682-BF31-AAB167A6A9C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8F9768B8-9700-4F58-A7E2-989F9D3F7168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zövegdoboz 81">
            <a:extLst>
              <a:ext uri="{FF2B5EF4-FFF2-40B4-BE49-F238E27FC236}">
                <a16:creationId xmlns:a16="http://schemas.microsoft.com/office/drawing/2014/main" id="{90713260-D988-42B5-89CE-E401CD63D0A1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07B0C6A4-AB63-4BD2-A0A9-94D0B1FBE12F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40831998-3767-4EA7-B249-ED2C8D13443E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2DA85667-1863-46D9-8961-CCA53663C560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F147F1CA-EF90-4F46-BF79-B422829533C3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E0AF6EE8-1147-472D-9FBF-2422F3E48C2D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44B6AB34-1960-474F-B504-673129C4E4D8}"/>
              </a:ext>
            </a:extLst>
          </p:cNvPr>
          <p:cNvSpPr/>
          <p:nvPr/>
        </p:nvSpPr>
        <p:spPr>
          <a:xfrm>
            <a:off x="6435590" y="1253330"/>
            <a:ext cx="977167" cy="1722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kéthavonta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477FE005-89A4-4346-B90A-8311F23A1CF4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havonta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50BCA3E-F520-4345-8E46-34C5C28D3FA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2881A3-2914-4C5C-8D6F-B02245B1A53B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E8D8CE-00FC-48B4-A5EF-F6CF2DE3E994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71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72BDB837-CD14-4F80-BEC2-CBD1814A0BEB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10251780"/>
              <a:gd name="adj2" fmla="val 4267035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20D621-3974-40CB-B1EA-F57C37825E5A}"/>
              </a:ext>
            </a:extLst>
          </p:cNvPr>
          <p:cNvSpPr txBox="1"/>
          <p:nvPr/>
        </p:nvSpPr>
        <p:spPr>
          <a:xfrm>
            <a:off x="5315236" y="2703628"/>
            <a:ext cx="3073188" cy="21929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válaszadók majdnem háromnegyede ismeri a 2840 havilapot. Míg a fiatalabb korosztály (43%), illetve a tanulók (33%) jelentősen kisebb része hallott erről a lapról, az 50+ korosztályon belül (82%), illetve ezzel párhuzamosan az inaktívak  (81%) körében nagyobb ismertséget élvez. A diplomások (88%), jó anyagi helyzetűek (77%) illetve kisgyermekes lakosok (85%) is átlagosnál gyakrabban hallottak a havilapról. A lapot ismerők közül a férfiak (20%), a 15-29 évesek (50%), valamint az alkalmazottak (21%) állították szignifikánsan nagyobb arányban, hogy soha nem olvassák a lapot. A lapot olvasó inaktívak 90%-a belelapozott a legutolsó példányba.</a:t>
            </a:r>
            <a:endParaRPr kumimoji="0" lang="en-GB" sz="1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Szövegdoboz 135">
            <a:extLst>
              <a:ext uri="{FF2B5EF4-FFF2-40B4-BE49-F238E27FC236}">
                <a16:creationId xmlns:a16="http://schemas.microsoft.com/office/drawing/2014/main" id="{817210BC-D77A-4372-9949-3F7DDDE6F70A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N=354 | Bázis: Ismeri; N=310 | Bázis: Olvassa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08EF6ABA-90FF-4CA0-9950-2B48134A5D38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8AE233-051E-4276-9C06-FEB17EF68048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A6F5DCE-8675-420B-B0BF-FB5F7D56C6AF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C217EA08-78B5-4BCC-B59E-32264C4E622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888652F7-4062-4B48-B888-2C4015A67747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B12EB289-EFB6-4B65-85D6-931D676BD18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B4EFC54E-BDF3-4FA6-9AE6-09C705F2BCC7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E0D1AD88-6AFF-4480-8F0F-2BE7A3BE84C8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AE7EFC4F-7240-4675-949B-A5B9A73BDEA2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ELMÚLT 30 NAP</a:t>
            </a:r>
          </a:p>
        </p:txBody>
      </p:sp>
    </p:spTree>
    <p:extLst>
      <p:ext uri="{BB962C8B-B14F-4D97-AF65-F5344CB8AC3E}">
        <p14:creationId xmlns:p14="http://schemas.microsoft.com/office/powerpoint/2010/main" val="285029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kutatás fókusza </a:t>
            </a:r>
            <a:endParaRPr lang="en-US" dirty="0"/>
          </a:p>
        </p:txBody>
      </p:sp>
      <p:sp>
        <p:nvSpPr>
          <p:cNvPr id="18" name="Ellipszis 18">
            <a:extLst>
              <a:ext uri="{FF2B5EF4-FFF2-40B4-BE49-F238E27FC236}">
                <a16:creationId xmlns:a16="http://schemas.microsoft.com/office/drawing/2014/main" id="{F2E024B4-6F90-4008-8E76-62A8661CE3A4}"/>
              </a:ext>
            </a:extLst>
          </p:cNvPr>
          <p:cNvSpPr/>
          <p:nvPr/>
        </p:nvSpPr>
        <p:spPr>
          <a:xfrm>
            <a:off x="582216" y="3963259"/>
            <a:ext cx="533400" cy="533400"/>
          </a:xfrm>
          <a:prstGeom prst="ellipse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1518A50-C78D-411E-A51F-CE9237D85051}"/>
              </a:ext>
            </a:extLst>
          </p:cNvPr>
          <p:cNvSpPr txBox="1">
            <a:spLocks/>
          </p:cNvSpPr>
          <p:nvPr/>
        </p:nvSpPr>
        <p:spPr bwMode="gray">
          <a:xfrm>
            <a:off x="1324997" y="824974"/>
            <a:ext cx="749546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2015 őszi médiahasználati felmérés után Oroszlány városvezetés 2018 tavaszán újra felkérte az Ipsost egy kutatás elkészítésére. Jelen projekt célja a korábbi vizsgálathoz képest kibővült, mely mind az alkalmazott megoldás módszertanában, mind a kérdőívek hosszában változtatásokat jelentett.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5A0BEA5-9720-4F3D-AA2E-E046AB696DD3}"/>
              </a:ext>
            </a:extLst>
          </p:cNvPr>
          <p:cNvSpPr txBox="1">
            <a:spLocks/>
          </p:cNvSpPr>
          <p:nvPr/>
        </p:nvSpPr>
        <p:spPr bwMode="gray">
          <a:xfrm>
            <a:off x="1403648" y="3934268"/>
            <a:ext cx="7128792" cy="581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Jelen tanulmányban az Ipsos médiakutatói csapata egy telefonos adatfelvétellel készült, összesen 500 oroszlányi lakos megkérdezésével készült kutatás eredményeit mutatja be, kitérve a fent vázolt célok mellett a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szociodemogárfiai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tényezők mentén mért esetleges eltérésekre is.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54616C-A9F2-4102-9550-B5532B1025AB}"/>
              </a:ext>
            </a:extLst>
          </p:cNvPr>
          <p:cNvSpPr/>
          <p:nvPr/>
        </p:nvSpPr>
        <p:spPr>
          <a:xfrm>
            <a:off x="1324998" y="2912626"/>
            <a:ext cx="727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kutatási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scope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kibővül közéleti, a város mindennapjait érintő események hatásának vizsgálatával is, szakszerűen felmérve a lakossági igényeket,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priorizálva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potenciális fejlesztési lehetőségeket.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Egyenes összekötő 6">
            <a:extLst>
              <a:ext uri="{FF2B5EF4-FFF2-40B4-BE49-F238E27FC236}">
                <a16:creationId xmlns:a16="http://schemas.microsoft.com/office/drawing/2014/main" id="{27B470C3-1A3C-4E2B-ADAF-EABDF5AE0549}"/>
              </a:ext>
            </a:extLst>
          </p:cNvPr>
          <p:cNvCxnSpPr/>
          <p:nvPr/>
        </p:nvCxnSpPr>
        <p:spPr>
          <a:xfrm>
            <a:off x="755576" y="1059582"/>
            <a:ext cx="1" cy="26642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Egyenes összekötő 7">
            <a:extLst>
              <a:ext uri="{FF2B5EF4-FFF2-40B4-BE49-F238E27FC236}">
                <a16:creationId xmlns:a16="http://schemas.microsoft.com/office/drawing/2014/main" id="{0075DBD7-613A-487E-AF1A-2F955228754A}"/>
              </a:ext>
            </a:extLst>
          </p:cNvPr>
          <p:cNvCxnSpPr/>
          <p:nvPr/>
        </p:nvCxnSpPr>
        <p:spPr>
          <a:xfrm>
            <a:off x="830127" y="1078371"/>
            <a:ext cx="0" cy="2850976"/>
          </a:xfrm>
          <a:prstGeom prst="line">
            <a:avLst/>
          </a:prstGeom>
          <a:ln w="120650">
            <a:tailEnd type="triangle" w="med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Ellipszis 14">
            <a:extLst>
              <a:ext uri="{FF2B5EF4-FFF2-40B4-BE49-F238E27FC236}">
                <a16:creationId xmlns:a16="http://schemas.microsoft.com/office/drawing/2014/main" id="{CDF3EB98-7E08-4452-AACD-576665AA9345}"/>
              </a:ext>
            </a:extLst>
          </p:cNvPr>
          <p:cNvSpPr/>
          <p:nvPr/>
        </p:nvSpPr>
        <p:spPr>
          <a:xfrm>
            <a:off x="572691" y="915566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zis 15">
            <a:extLst>
              <a:ext uri="{FF2B5EF4-FFF2-40B4-BE49-F238E27FC236}">
                <a16:creationId xmlns:a16="http://schemas.microsoft.com/office/drawing/2014/main" id="{3C341C3B-8263-4B2B-8A8D-0D1AA804409D}"/>
              </a:ext>
            </a:extLst>
          </p:cNvPr>
          <p:cNvSpPr/>
          <p:nvPr/>
        </p:nvSpPr>
        <p:spPr>
          <a:xfrm>
            <a:off x="572691" y="1923678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zis 16">
            <a:extLst>
              <a:ext uri="{FF2B5EF4-FFF2-40B4-BE49-F238E27FC236}">
                <a16:creationId xmlns:a16="http://schemas.microsoft.com/office/drawing/2014/main" id="{2AFFC49B-1783-4569-BF7E-5EB5DB1F6409}"/>
              </a:ext>
            </a:extLst>
          </p:cNvPr>
          <p:cNvSpPr/>
          <p:nvPr/>
        </p:nvSpPr>
        <p:spPr>
          <a:xfrm>
            <a:off x="563427" y="293179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F451C8-269B-4FBE-9953-13DEEF7E3B0E}"/>
              </a:ext>
            </a:extLst>
          </p:cNvPr>
          <p:cNvSpPr/>
          <p:nvPr/>
        </p:nvSpPr>
        <p:spPr>
          <a:xfrm>
            <a:off x="1324997" y="1833086"/>
            <a:ext cx="7351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ügyfél igényei között szerepelt továbbra is, hogy felmérje mely csatornákon, médiafelületeken, és milyen hatékonysággal valósítható meg a kommunikáció a város lakosságával, illetve az alapsokaságon belüli olyan kiemelt fontosságú alcsoportokkal, mint pl. a fiatal generációk tagjai.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5B6F81A-97DE-4B5F-9643-38D841403D8E}"/>
              </a:ext>
            </a:extLst>
          </p:cNvPr>
          <p:cNvSpPr/>
          <p:nvPr/>
        </p:nvSpPr>
        <p:spPr>
          <a:xfrm>
            <a:off x="752869" y="4084479"/>
            <a:ext cx="229884" cy="3171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" name="Freeform 19">
            <a:extLst>
              <a:ext uri="{FF2B5EF4-FFF2-40B4-BE49-F238E27FC236}">
                <a16:creationId xmlns:a16="http://schemas.microsoft.com/office/drawing/2014/main" id="{661821F1-8CDD-48E9-B823-FC033D00C3C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6693" y="4061911"/>
            <a:ext cx="347701" cy="348990"/>
          </a:xfrm>
          <a:custGeom>
            <a:avLst/>
            <a:gdLst/>
            <a:ahLst/>
            <a:cxnLst>
              <a:cxn ang="0">
                <a:pos x="378" y="189"/>
              </a:cxn>
              <a:cxn ang="0">
                <a:pos x="0" y="189"/>
              </a:cxn>
              <a:cxn ang="0">
                <a:pos x="217" y="312"/>
              </a:cxn>
              <a:cxn ang="0">
                <a:pos x="170" y="320"/>
              </a:cxn>
              <a:cxn ang="0">
                <a:pos x="152" y="296"/>
              </a:cxn>
              <a:cxn ang="0">
                <a:pos x="150" y="275"/>
              </a:cxn>
              <a:cxn ang="0">
                <a:pos x="148" y="264"/>
              </a:cxn>
              <a:cxn ang="0">
                <a:pos x="131" y="236"/>
              </a:cxn>
              <a:cxn ang="0">
                <a:pos x="102" y="151"/>
              </a:cxn>
              <a:cxn ang="0">
                <a:pos x="255" y="87"/>
              </a:cxn>
              <a:cxn ang="0">
                <a:pos x="265" y="203"/>
              </a:cxn>
              <a:cxn ang="0">
                <a:pos x="241" y="265"/>
              </a:cxn>
              <a:cxn ang="0">
                <a:pos x="236" y="271"/>
              </a:cxn>
              <a:cxn ang="0">
                <a:pos x="232" y="289"/>
              </a:cxn>
              <a:cxn ang="0">
                <a:pos x="167" y="277"/>
              </a:cxn>
              <a:cxn ang="0">
                <a:pos x="223" y="274"/>
              </a:cxn>
              <a:cxn ang="0">
                <a:pos x="217" y="281"/>
              </a:cxn>
              <a:cxn ang="0">
                <a:pos x="161" y="285"/>
              </a:cxn>
              <a:cxn ang="0">
                <a:pos x="167" y="277"/>
              </a:cxn>
              <a:cxn ang="0">
                <a:pos x="166" y="125"/>
              </a:cxn>
              <a:cxn ang="0">
                <a:pos x="155" y="150"/>
              </a:cxn>
              <a:cxn ang="0">
                <a:pos x="142" y="150"/>
              </a:cxn>
              <a:cxn ang="0">
                <a:pos x="192" y="101"/>
              </a:cxn>
              <a:cxn ang="0">
                <a:pos x="199" y="107"/>
              </a:cxn>
              <a:cxn ang="0">
                <a:pos x="167" y="259"/>
              </a:cxn>
              <a:cxn ang="0">
                <a:pos x="215" y="251"/>
              </a:cxn>
              <a:cxn ang="0">
                <a:pos x="215" y="251"/>
              </a:cxn>
              <a:cxn ang="0">
                <a:pos x="223" y="247"/>
              </a:cxn>
              <a:cxn ang="0">
                <a:pos x="227" y="237"/>
              </a:cxn>
              <a:cxn ang="0">
                <a:pos x="242" y="190"/>
              </a:cxn>
              <a:cxn ang="0">
                <a:pos x="255" y="151"/>
              </a:cxn>
              <a:cxn ang="0">
                <a:pos x="237" y="106"/>
              </a:cxn>
              <a:cxn ang="0">
                <a:pos x="192" y="87"/>
              </a:cxn>
              <a:cxn ang="0">
                <a:pos x="192" y="87"/>
              </a:cxn>
              <a:cxn ang="0">
                <a:pos x="147" y="106"/>
              </a:cxn>
              <a:cxn ang="0">
                <a:pos x="129" y="151"/>
              </a:cxn>
              <a:cxn ang="0">
                <a:pos x="142" y="190"/>
              </a:cxn>
              <a:cxn ang="0">
                <a:pos x="158" y="242"/>
              </a:cxn>
              <a:cxn ang="0">
                <a:pos x="146" y="247"/>
              </a:cxn>
              <a:cxn ang="0">
                <a:pos x="144" y="236"/>
              </a:cxn>
              <a:cxn ang="0">
                <a:pos x="115" y="151"/>
              </a:cxn>
              <a:cxn ang="0">
                <a:pos x="115" y="151"/>
              </a:cxn>
              <a:cxn ang="0">
                <a:pos x="192" y="74"/>
              </a:cxn>
              <a:cxn ang="0">
                <a:pos x="192" y="74"/>
              </a:cxn>
              <a:cxn ang="0">
                <a:pos x="192" y="74"/>
              </a:cxn>
              <a:cxn ang="0">
                <a:pos x="268" y="151"/>
              </a:cxn>
              <a:cxn ang="0">
                <a:pos x="269" y="151"/>
              </a:cxn>
              <a:cxn ang="0">
                <a:pos x="240" y="237"/>
              </a:cxn>
              <a:cxn ang="0">
                <a:pos x="240" y="237"/>
              </a:cxn>
              <a:cxn ang="0">
                <a:pos x="218" y="263"/>
              </a:cxn>
              <a:cxn ang="0">
                <a:pos x="169" y="272"/>
              </a:cxn>
              <a:cxn ang="0">
                <a:pos x="161" y="267"/>
              </a:cxn>
              <a:cxn ang="0">
                <a:pos x="170" y="293"/>
              </a:cxn>
              <a:cxn ang="0">
                <a:pos x="219" y="291"/>
              </a:cxn>
              <a:cxn ang="0">
                <a:pos x="214" y="299"/>
              </a:cxn>
              <a:cxn ang="0">
                <a:pos x="165" y="301"/>
              </a:cxn>
              <a:cxn ang="0">
                <a:pos x="170" y="293"/>
              </a:cxn>
              <a:cxn ang="0">
                <a:pos x="192" y="318"/>
              </a:cxn>
              <a:cxn ang="0">
                <a:pos x="205" y="304"/>
              </a:cxn>
            </a:cxnLst>
            <a:rect l="0" t="0" r="r" b="b"/>
            <a:pathLst>
              <a:path w="378" h="379">
                <a:moveTo>
                  <a:pt x="189" y="0"/>
                </a:moveTo>
                <a:cubicBezTo>
                  <a:pt x="294" y="0"/>
                  <a:pt x="378" y="85"/>
                  <a:pt x="378" y="189"/>
                </a:cubicBezTo>
                <a:cubicBezTo>
                  <a:pt x="378" y="294"/>
                  <a:pt x="294" y="379"/>
                  <a:pt x="189" y="379"/>
                </a:cubicBezTo>
                <a:cubicBezTo>
                  <a:pt x="84" y="379"/>
                  <a:pt x="0" y="294"/>
                  <a:pt x="0" y="189"/>
                </a:cubicBezTo>
                <a:cubicBezTo>
                  <a:pt x="0" y="85"/>
                  <a:pt x="84" y="0"/>
                  <a:pt x="189" y="0"/>
                </a:cubicBezTo>
                <a:close/>
                <a:moveTo>
                  <a:pt x="217" y="312"/>
                </a:moveTo>
                <a:cubicBezTo>
                  <a:pt x="214" y="323"/>
                  <a:pt x="203" y="331"/>
                  <a:pt x="192" y="331"/>
                </a:cubicBezTo>
                <a:cubicBezTo>
                  <a:pt x="183" y="331"/>
                  <a:pt x="175" y="326"/>
                  <a:pt x="170" y="320"/>
                </a:cubicBezTo>
                <a:cubicBezTo>
                  <a:pt x="161" y="319"/>
                  <a:pt x="154" y="312"/>
                  <a:pt x="152" y="303"/>
                </a:cubicBezTo>
                <a:cubicBezTo>
                  <a:pt x="152" y="301"/>
                  <a:pt x="152" y="298"/>
                  <a:pt x="152" y="296"/>
                </a:cubicBezTo>
                <a:cubicBezTo>
                  <a:pt x="150" y="293"/>
                  <a:pt x="149" y="290"/>
                  <a:pt x="148" y="287"/>
                </a:cubicBezTo>
                <a:cubicBezTo>
                  <a:pt x="148" y="282"/>
                  <a:pt x="148" y="278"/>
                  <a:pt x="150" y="275"/>
                </a:cubicBezTo>
                <a:cubicBezTo>
                  <a:pt x="149" y="273"/>
                  <a:pt x="149" y="271"/>
                  <a:pt x="148" y="269"/>
                </a:cubicBezTo>
                <a:cubicBezTo>
                  <a:pt x="148" y="267"/>
                  <a:pt x="148" y="265"/>
                  <a:pt x="148" y="264"/>
                </a:cubicBezTo>
                <a:cubicBezTo>
                  <a:pt x="142" y="262"/>
                  <a:pt x="136" y="258"/>
                  <a:pt x="134" y="251"/>
                </a:cubicBezTo>
                <a:cubicBezTo>
                  <a:pt x="132" y="246"/>
                  <a:pt x="131" y="241"/>
                  <a:pt x="131" y="236"/>
                </a:cubicBezTo>
                <a:cubicBezTo>
                  <a:pt x="131" y="223"/>
                  <a:pt x="126" y="214"/>
                  <a:pt x="119" y="203"/>
                </a:cubicBezTo>
                <a:cubicBezTo>
                  <a:pt x="109" y="186"/>
                  <a:pt x="102" y="172"/>
                  <a:pt x="102" y="151"/>
                </a:cubicBezTo>
                <a:cubicBezTo>
                  <a:pt x="102" y="127"/>
                  <a:pt x="111" y="105"/>
                  <a:pt x="129" y="87"/>
                </a:cubicBezTo>
                <a:cubicBezTo>
                  <a:pt x="164" y="52"/>
                  <a:pt x="220" y="52"/>
                  <a:pt x="255" y="87"/>
                </a:cubicBezTo>
                <a:cubicBezTo>
                  <a:pt x="273" y="105"/>
                  <a:pt x="282" y="127"/>
                  <a:pt x="282" y="151"/>
                </a:cubicBezTo>
                <a:cubicBezTo>
                  <a:pt x="282" y="172"/>
                  <a:pt x="275" y="186"/>
                  <a:pt x="265" y="203"/>
                </a:cubicBezTo>
                <a:cubicBezTo>
                  <a:pt x="258" y="214"/>
                  <a:pt x="253" y="223"/>
                  <a:pt x="253" y="237"/>
                </a:cubicBezTo>
                <a:cubicBezTo>
                  <a:pt x="253" y="248"/>
                  <a:pt x="250" y="256"/>
                  <a:pt x="241" y="265"/>
                </a:cubicBezTo>
                <a:cubicBezTo>
                  <a:pt x="239" y="267"/>
                  <a:pt x="237" y="269"/>
                  <a:pt x="235" y="270"/>
                </a:cubicBezTo>
                <a:cubicBezTo>
                  <a:pt x="235" y="271"/>
                  <a:pt x="236" y="271"/>
                  <a:pt x="236" y="271"/>
                </a:cubicBezTo>
                <a:cubicBezTo>
                  <a:pt x="237" y="277"/>
                  <a:pt x="235" y="283"/>
                  <a:pt x="231" y="287"/>
                </a:cubicBezTo>
                <a:cubicBezTo>
                  <a:pt x="232" y="288"/>
                  <a:pt x="232" y="289"/>
                  <a:pt x="232" y="289"/>
                </a:cubicBezTo>
                <a:cubicBezTo>
                  <a:pt x="234" y="300"/>
                  <a:pt x="227" y="310"/>
                  <a:pt x="217" y="312"/>
                </a:cubicBezTo>
                <a:close/>
                <a:moveTo>
                  <a:pt x="167" y="277"/>
                </a:moveTo>
                <a:cubicBezTo>
                  <a:pt x="215" y="268"/>
                  <a:pt x="215" y="268"/>
                  <a:pt x="215" y="268"/>
                </a:cubicBezTo>
                <a:cubicBezTo>
                  <a:pt x="219" y="268"/>
                  <a:pt x="222" y="270"/>
                  <a:pt x="223" y="274"/>
                </a:cubicBezTo>
                <a:cubicBezTo>
                  <a:pt x="223" y="274"/>
                  <a:pt x="223" y="274"/>
                  <a:pt x="223" y="274"/>
                </a:cubicBezTo>
                <a:cubicBezTo>
                  <a:pt x="223" y="277"/>
                  <a:pt x="221" y="281"/>
                  <a:pt x="217" y="281"/>
                </a:cubicBezTo>
                <a:cubicBezTo>
                  <a:pt x="169" y="290"/>
                  <a:pt x="169" y="290"/>
                  <a:pt x="169" y="290"/>
                </a:cubicBezTo>
                <a:cubicBezTo>
                  <a:pt x="165" y="291"/>
                  <a:pt x="162" y="288"/>
                  <a:pt x="161" y="285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1" y="281"/>
                  <a:pt x="163" y="278"/>
                  <a:pt x="167" y="277"/>
                </a:cubicBezTo>
                <a:close/>
                <a:moveTo>
                  <a:pt x="192" y="114"/>
                </a:moveTo>
                <a:cubicBezTo>
                  <a:pt x="182" y="114"/>
                  <a:pt x="173" y="118"/>
                  <a:pt x="166" y="125"/>
                </a:cubicBezTo>
                <a:cubicBezTo>
                  <a:pt x="160" y="131"/>
                  <a:pt x="155" y="140"/>
                  <a:pt x="155" y="150"/>
                </a:cubicBezTo>
                <a:cubicBezTo>
                  <a:pt x="155" y="150"/>
                  <a:pt x="155" y="150"/>
                  <a:pt x="155" y="150"/>
                </a:cubicBezTo>
                <a:cubicBezTo>
                  <a:pt x="155" y="154"/>
                  <a:pt x="152" y="157"/>
                  <a:pt x="149" y="157"/>
                </a:cubicBezTo>
                <a:cubicBezTo>
                  <a:pt x="145" y="157"/>
                  <a:pt x="142" y="154"/>
                  <a:pt x="142" y="150"/>
                </a:cubicBezTo>
                <a:cubicBezTo>
                  <a:pt x="142" y="137"/>
                  <a:pt x="148" y="124"/>
                  <a:pt x="157" y="115"/>
                </a:cubicBezTo>
                <a:cubicBezTo>
                  <a:pt x="166" y="106"/>
                  <a:pt x="178" y="101"/>
                  <a:pt x="192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6" y="101"/>
                  <a:pt x="199" y="104"/>
                  <a:pt x="199" y="107"/>
                </a:cubicBezTo>
                <a:cubicBezTo>
                  <a:pt x="199" y="111"/>
                  <a:pt x="196" y="114"/>
                  <a:pt x="192" y="114"/>
                </a:cubicBezTo>
                <a:close/>
                <a:moveTo>
                  <a:pt x="167" y="259"/>
                </a:moveTo>
                <a:cubicBezTo>
                  <a:pt x="214" y="251"/>
                  <a:pt x="214" y="251"/>
                  <a:pt x="214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8" y="250"/>
                  <a:pt x="221" y="249"/>
                  <a:pt x="223" y="247"/>
                </a:cubicBezTo>
                <a:cubicBezTo>
                  <a:pt x="225" y="244"/>
                  <a:pt x="227" y="241"/>
                  <a:pt x="227" y="237"/>
                </a:cubicBezTo>
                <a:cubicBezTo>
                  <a:pt x="227" y="237"/>
                  <a:pt x="227" y="237"/>
                  <a:pt x="227" y="237"/>
                </a:cubicBezTo>
                <a:cubicBezTo>
                  <a:pt x="227" y="237"/>
                  <a:pt x="227" y="237"/>
                  <a:pt x="227" y="237"/>
                </a:cubicBezTo>
                <a:cubicBezTo>
                  <a:pt x="227" y="215"/>
                  <a:pt x="235" y="202"/>
                  <a:pt x="242" y="190"/>
                </a:cubicBezTo>
                <a:cubicBezTo>
                  <a:pt x="249" y="179"/>
                  <a:pt x="255" y="168"/>
                  <a:pt x="255" y="151"/>
                </a:cubicBezTo>
                <a:cubicBezTo>
                  <a:pt x="255" y="151"/>
                  <a:pt x="255" y="151"/>
                  <a:pt x="255" y="151"/>
                </a:cubicBezTo>
                <a:cubicBezTo>
                  <a:pt x="255" y="151"/>
                  <a:pt x="255" y="151"/>
                  <a:pt x="255" y="151"/>
                </a:cubicBezTo>
                <a:cubicBezTo>
                  <a:pt x="255" y="133"/>
                  <a:pt x="248" y="117"/>
                  <a:pt x="237" y="106"/>
                </a:cubicBezTo>
                <a:cubicBezTo>
                  <a:pt x="225" y="94"/>
                  <a:pt x="209" y="87"/>
                  <a:pt x="192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74" y="87"/>
                  <a:pt x="159" y="94"/>
                  <a:pt x="147" y="106"/>
                </a:cubicBezTo>
                <a:cubicBezTo>
                  <a:pt x="136" y="117"/>
                  <a:pt x="129" y="133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68"/>
                  <a:pt x="135" y="179"/>
                  <a:pt x="142" y="190"/>
                </a:cubicBezTo>
                <a:cubicBezTo>
                  <a:pt x="149" y="202"/>
                  <a:pt x="157" y="215"/>
                  <a:pt x="157" y="236"/>
                </a:cubicBezTo>
                <a:cubicBezTo>
                  <a:pt x="157" y="238"/>
                  <a:pt x="158" y="240"/>
                  <a:pt x="158" y="242"/>
                </a:cubicBezTo>
                <a:cubicBezTo>
                  <a:pt x="160" y="246"/>
                  <a:pt x="158" y="249"/>
                  <a:pt x="154" y="251"/>
                </a:cubicBezTo>
                <a:cubicBezTo>
                  <a:pt x="151" y="252"/>
                  <a:pt x="147" y="250"/>
                  <a:pt x="146" y="247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44" y="243"/>
                  <a:pt x="144" y="239"/>
                  <a:pt x="144" y="236"/>
                </a:cubicBezTo>
                <a:cubicBezTo>
                  <a:pt x="144" y="218"/>
                  <a:pt x="137" y="207"/>
                  <a:pt x="130" y="196"/>
                </a:cubicBezTo>
                <a:cubicBezTo>
                  <a:pt x="123" y="184"/>
                  <a:pt x="115" y="171"/>
                  <a:pt x="115" y="151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5" y="130"/>
                  <a:pt x="124" y="110"/>
                  <a:pt x="138" y="97"/>
                </a:cubicBezTo>
                <a:cubicBezTo>
                  <a:pt x="152" y="83"/>
                  <a:pt x="171" y="74"/>
                  <a:pt x="192" y="74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213" y="74"/>
                  <a:pt x="232" y="83"/>
                  <a:pt x="246" y="97"/>
                </a:cubicBezTo>
                <a:cubicBezTo>
                  <a:pt x="260" y="110"/>
                  <a:pt x="268" y="130"/>
                  <a:pt x="268" y="151"/>
                </a:cubicBezTo>
                <a:cubicBezTo>
                  <a:pt x="269" y="151"/>
                  <a:pt x="269" y="151"/>
                  <a:pt x="269" y="151"/>
                </a:cubicBezTo>
                <a:cubicBezTo>
                  <a:pt x="269" y="151"/>
                  <a:pt x="269" y="151"/>
                  <a:pt x="269" y="151"/>
                </a:cubicBezTo>
                <a:cubicBezTo>
                  <a:pt x="269" y="171"/>
                  <a:pt x="261" y="184"/>
                  <a:pt x="253" y="196"/>
                </a:cubicBezTo>
                <a:cubicBezTo>
                  <a:pt x="247" y="208"/>
                  <a:pt x="240" y="219"/>
                  <a:pt x="240" y="237"/>
                </a:cubicBezTo>
                <a:cubicBezTo>
                  <a:pt x="240" y="237"/>
                  <a:pt x="240" y="237"/>
                  <a:pt x="240" y="237"/>
                </a:cubicBezTo>
                <a:cubicBezTo>
                  <a:pt x="240" y="237"/>
                  <a:pt x="240" y="237"/>
                  <a:pt x="240" y="237"/>
                </a:cubicBezTo>
                <a:cubicBezTo>
                  <a:pt x="240" y="244"/>
                  <a:pt x="237" y="251"/>
                  <a:pt x="232" y="256"/>
                </a:cubicBezTo>
                <a:cubicBezTo>
                  <a:pt x="228" y="260"/>
                  <a:pt x="223" y="262"/>
                  <a:pt x="218" y="263"/>
                </a:cubicBezTo>
                <a:cubicBezTo>
                  <a:pt x="218" y="263"/>
                  <a:pt x="218" y="264"/>
                  <a:pt x="217" y="264"/>
                </a:cubicBezTo>
                <a:cubicBezTo>
                  <a:pt x="169" y="272"/>
                  <a:pt x="169" y="272"/>
                  <a:pt x="169" y="272"/>
                </a:cubicBezTo>
                <a:cubicBezTo>
                  <a:pt x="165" y="273"/>
                  <a:pt x="162" y="270"/>
                  <a:pt x="161" y="267"/>
                </a:cubicBezTo>
                <a:cubicBezTo>
                  <a:pt x="161" y="267"/>
                  <a:pt x="161" y="267"/>
                  <a:pt x="161" y="267"/>
                </a:cubicBezTo>
                <a:cubicBezTo>
                  <a:pt x="161" y="263"/>
                  <a:pt x="163" y="260"/>
                  <a:pt x="167" y="259"/>
                </a:cubicBezTo>
                <a:close/>
                <a:moveTo>
                  <a:pt x="170" y="293"/>
                </a:moveTo>
                <a:cubicBezTo>
                  <a:pt x="211" y="286"/>
                  <a:pt x="211" y="286"/>
                  <a:pt x="211" y="286"/>
                </a:cubicBezTo>
                <a:cubicBezTo>
                  <a:pt x="215" y="286"/>
                  <a:pt x="218" y="288"/>
                  <a:pt x="219" y="291"/>
                </a:cubicBezTo>
                <a:cubicBezTo>
                  <a:pt x="219" y="291"/>
                  <a:pt x="219" y="291"/>
                  <a:pt x="219" y="291"/>
                </a:cubicBezTo>
                <a:cubicBezTo>
                  <a:pt x="220" y="295"/>
                  <a:pt x="217" y="298"/>
                  <a:pt x="214" y="299"/>
                </a:cubicBezTo>
                <a:cubicBezTo>
                  <a:pt x="173" y="306"/>
                  <a:pt x="173" y="306"/>
                  <a:pt x="173" y="306"/>
                </a:cubicBezTo>
                <a:cubicBezTo>
                  <a:pt x="169" y="307"/>
                  <a:pt x="166" y="305"/>
                  <a:pt x="165" y="301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4" y="297"/>
                  <a:pt x="167" y="294"/>
                  <a:pt x="170" y="293"/>
                </a:cubicBezTo>
                <a:close/>
                <a:moveTo>
                  <a:pt x="205" y="304"/>
                </a:moveTo>
                <a:cubicBezTo>
                  <a:pt x="205" y="312"/>
                  <a:pt x="199" y="318"/>
                  <a:pt x="192" y="318"/>
                </a:cubicBezTo>
                <a:cubicBezTo>
                  <a:pt x="186" y="318"/>
                  <a:pt x="181" y="314"/>
                  <a:pt x="179" y="309"/>
                </a:cubicBezTo>
                <a:cubicBezTo>
                  <a:pt x="205" y="304"/>
                  <a:pt x="205" y="304"/>
                  <a:pt x="205" y="304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30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Milyen helyi kérdéseket érintő témákat olvasna a helyi lapban (2840) szívesen?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2840 tematika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3D1506-477D-40A3-BEAA-1DD0EE5CE0A0}"/>
              </a:ext>
            </a:extLst>
          </p:cNvPr>
          <p:cNvGraphicFramePr/>
          <p:nvPr>
            <p:extLst/>
          </p:nvPr>
        </p:nvGraphicFramePr>
        <p:xfrm>
          <a:off x="-875933" y="584168"/>
          <a:ext cx="5398543" cy="39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135">
            <a:extLst>
              <a:ext uri="{FF2B5EF4-FFF2-40B4-BE49-F238E27FC236}">
                <a16:creationId xmlns:a16="http://schemas.microsoft.com/office/drawing/2014/main" id="{0EE3B8BF-CA17-4049-8D73-6DEE2B7F4305}"/>
              </a:ext>
            </a:extLst>
          </p:cNvPr>
          <p:cNvSpPr txBox="1"/>
          <p:nvPr/>
        </p:nvSpPr>
        <p:spPr>
          <a:xfrm>
            <a:off x="434663" y="4953148"/>
            <a:ext cx="48088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7B2AC-F416-42C1-82B0-75F0DC05B590}"/>
              </a:ext>
            </a:extLst>
          </p:cNvPr>
          <p:cNvSpPr txBox="1"/>
          <p:nvPr/>
        </p:nvSpPr>
        <p:spPr>
          <a:xfrm>
            <a:off x="5364088" y="1787936"/>
            <a:ext cx="2518443" cy="15465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válaszadók több mint fele helyi vonatkozású témákról olvasna a 2840 havilapban. A fiatalokat gyakran egyik téma sem foglalkoztatja, az átlagnál jóval többen (39%) válaszolták azt, hogy egyik témáról sem olvasnának szívesen. Az idősek, valamint a nyugdíjas, munkanélküliek csoportját a legtöbb téma átlagosnál jobban foglalkoztatja. </a:t>
            </a:r>
            <a:endParaRPr kumimoji="0" lang="en-GB" sz="1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40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Milyen helyi kérdéseket érintő témákat olvasna a helyi lapban (2840) szívesen?</a:t>
            </a:r>
            <a:br>
              <a:rPr lang="hu-HU" sz="10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Milyen helyi kérdéseket érintő témákat olvasna szívesen?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</a:pP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</a:pP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Tematika: hullámok összehasonlítása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3D1506-477D-40A3-BEAA-1DD0EE5CE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33471"/>
              </p:ext>
            </p:extLst>
          </p:nvPr>
        </p:nvGraphicFramePr>
        <p:xfrm>
          <a:off x="-875933" y="584168"/>
          <a:ext cx="5398543" cy="39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477B2AC-F416-42C1-82B0-75F0DC05B590}"/>
              </a:ext>
            </a:extLst>
          </p:cNvPr>
          <p:cNvSpPr txBox="1"/>
          <p:nvPr/>
        </p:nvSpPr>
        <p:spPr>
          <a:xfrm>
            <a:off x="5364088" y="2103552"/>
            <a:ext cx="2518443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elmúlt 3 év alatt minden téma iránt szignifikánsan megnőtt az érdeklődés, kivéve a fórumokat és a helyi híreket. Ez utóbbi ennek ellenére nem veszítette el prioritását. </a:t>
            </a:r>
            <a:endParaRPr kumimoji="0" lang="en-GB" sz="1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zövegdoboz 135">
            <a:extLst>
              <a:ext uri="{FF2B5EF4-FFF2-40B4-BE49-F238E27FC236}">
                <a16:creationId xmlns:a16="http://schemas.microsoft.com/office/drawing/2014/main" id="{B5E11F21-DFE4-45B8-A95C-B79A99D71A50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 </a:t>
            </a:r>
            <a:r>
              <a:rPr lang="hu-HU" sz="900" kern="0" dirty="0">
                <a:solidFill>
                  <a:srgbClr val="222223"/>
                </a:solidFill>
              </a:rPr>
              <a:t>2018 ÉS N=500 | Bázis: Teljes minta 2015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F889C-AB40-4321-BB58-60366A266522}"/>
              </a:ext>
            </a:extLst>
          </p:cNvPr>
          <p:cNvSpPr/>
          <p:nvPr/>
        </p:nvSpPr>
        <p:spPr>
          <a:xfrm>
            <a:off x="3279736" y="3939902"/>
            <a:ext cx="898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0" dirty="0">
                <a:solidFill>
                  <a:srgbClr val="58595B"/>
                </a:solidFill>
                <a:latin typeface="Calibri"/>
                <a:cs typeface="Arial" pitchFamily="34" charset="0"/>
              </a:rPr>
              <a:t>2018</a:t>
            </a:r>
          </a:p>
          <a:p>
            <a:pPr marL="171450" marR="0" lvl="0" indent="-17145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2015</a:t>
            </a:r>
            <a:endParaRPr kumimoji="0" lang="hu-HU" sz="11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87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5400000">
            <a:off x="7252355" y="-134924"/>
            <a:ext cx="1471016" cy="3139949"/>
            <a:chOff x="4754303" y="-333724"/>
            <a:chExt cx="1471016" cy="3139949"/>
          </a:xfrm>
        </p:grpSpPr>
        <p:grpSp>
          <p:nvGrpSpPr>
            <p:cNvPr id="17" name="Group 40"/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20" name="Shape 33"/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" name="Shape 34"/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22" name="Shape 37"/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1.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294AAF-409C-41F2-8418-8F3BEF87EA67}"/>
              </a:ext>
            </a:extLst>
          </p:cNvPr>
          <p:cNvGrpSpPr/>
          <p:nvPr/>
        </p:nvGrpSpPr>
        <p:grpSpPr>
          <a:xfrm rot="5400000">
            <a:off x="7252354" y="801181"/>
            <a:ext cx="1471016" cy="3139949"/>
            <a:chOff x="4754303" y="-333724"/>
            <a:chExt cx="1471016" cy="313994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5B20F7D-8268-419C-BFF5-B3A473B77826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44" name="Shape 33">
                <a:extLst>
                  <a:ext uri="{FF2B5EF4-FFF2-40B4-BE49-F238E27FC236}">
                    <a16:creationId xmlns:a16="http://schemas.microsoft.com/office/drawing/2014/main" id="{BF6B23C5-D099-4625-9FD5-14D6DF73C8FA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6B7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" name="Shape 34">
                <a:extLst>
                  <a:ext uri="{FF2B5EF4-FFF2-40B4-BE49-F238E27FC236}">
                    <a16:creationId xmlns:a16="http://schemas.microsoft.com/office/drawing/2014/main" id="{2BB11956-6C1E-42EA-B046-FC864847E4CB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46" name="Shape 37">
                <a:extLst>
                  <a:ext uri="{FF2B5EF4-FFF2-40B4-BE49-F238E27FC236}">
                    <a16:creationId xmlns:a16="http://schemas.microsoft.com/office/drawing/2014/main" id="{F124F519-7228-465C-906F-BDA2882CBD90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0C95AF-091B-45CF-9C00-C1CA44C855B0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86B7D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2.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86B7D0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C4C667-4664-4099-A747-0B338EBF3C09}"/>
              </a:ext>
            </a:extLst>
          </p:cNvPr>
          <p:cNvGrpSpPr/>
          <p:nvPr/>
        </p:nvGrpSpPr>
        <p:grpSpPr>
          <a:xfrm rot="5400000">
            <a:off x="7252354" y="1737284"/>
            <a:ext cx="1471016" cy="3139949"/>
            <a:chOff x="4754303" y="-333724"/>
            <a:chExt cx="1471016" cy="3139949"/>
          </a:xfrm>
        </p:grpSpPr>
        <p:grpSp>
          <p:nvGrpSpPr>
            <p:cNvPr id="61" name="Group 40">
              <a:extLst>
                <a:ext uri="{FF2B5EF4-FFF2-40B4-BE49-F238E27FC236}">
                  <a16:creationId xmlns:a16="http://schemas.microsoft.com/office/drawing/2014/main" id="{51CEE873-2224-4ECB-948B-0F521F37AFC8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63" name="Shape 33">
                <a:extLst>
                  <a:ext uri="{FF2B5EF4-FFF2-40B4-BE49-F238E27FC236}">
                    <a16:creationId xmlns:a16="http://schemas.microsoft.com/office/drawing/2014/main" id="{BF76FEB0-F9AF-425D-A509-4A2179937002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4" name="Shape 34">
                <a:extLst>
                  <a:ext uri="{FF2B5EF4-FFF2-40B4-BE49-F238E27FC236}">
                    <a16:creationId xmlns:a16="http://schemas.microsoft.com/office/drawing/2014/main" id="{BAE9CFBA-DF7A-4376-9532-85B59A1C33F7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65" name="Shape 37">
                <a:extLst>
                  <a:ext uri="{FF2B5EF4-FFF2-40B4-BE49-F238E27FC236}">
                    <a16:creationId xmlns:a16="http://schemas.microsoft.com/office/drawing/2014/main" id="{0E06126E-62B4-4BCF-B93C-8CE0FB393357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B53723-E8E7-42CC-A056-393F610D5D54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BABABA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3.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027F09B-8A43-42B2-90FC-5E4F20EA5315}"/>
              </a:ext>
            </a:extLst>
          </p:cNvPr>
          <p:cNvGrpSpPr/>
          <p:nvPr/>
        </p:nvGrpSpPr>
        <p:grpSpPr>
          <a:xfrm rot="5400000">
            <a:off x="7252353" y="2673389"/>
            <a:ext cx="1471016" cy="3139949"/>
            <a:chOff x="4754303" y="-333724"/>
            <a:chExt cx="1471016" cy="313994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DC1F8A-FC83-4D50-8CAE-4F7ECD505DF8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69" name="Shape 33">
                <a:extLst>
                  <a:ext uri="{FF2B5EF4-FFF2-40B4-BE49-F238E27FC236}">
                    <a16:creationId xmlns:a16="http://schemas.microsoft.com/office/drawing/2014/main" id="{C173776C-2791-460D-9CDC-1142AFBECCFB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0" name="Shape 34">
                <a:extLst>
                  <a:ext uri="{FF2B5EF4-FFF2-40B4-BE49-F238E27FC236}">
                    <a16:creationId xmlns:a16="http://schemas.microsoft.com/office/drawing/2014/main" id="{F21854D5-325D-4D59-B7EE-484C6794D1F9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71" name="Shape 37">
                <a:extLst>
                  <a:ext uri="{FF2B5EF4-FFF2-40B4-BE49-F238E27FC236}">
                    <a16:creationId xmlns:a16="http://schemas.microsoft.com/office/drawing/2014/main" id="{177F30BC-82F6-4B5E-AB53-FBF8A86AD59E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D85B38B-DB11-424B-84B5-52392BFE38F2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BABABA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4.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AA96611-64F6-4ED8-A1F2-4A5D6C85AAEE}"/>
              </a:ext>
            </a:extLst>
          </p:cNvPr>
          <p:cNvSpPr txBox="1"/>
          <p:nvPr/>
        </p:nvSpPr>
        <p:spPr>
          <a:xfrm>
            <a:off x="7466331" y="988163"/>
            <a:ext cx="114676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SAJTÓ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84F42F-7797-44AD-86B9-9D0CD14C769D}"/>
              </a:ext>
            </a:extLst>
          </p:cNvPr>
          <p:cNvSpPr txBox="1"/>
          <p:nvPr/>
        </p:nvSpPr>
        <p:spPr>
          <a:xfrm>
            <a:off x="7466331" y="1924268"/>
            <a:ext cx="114676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TV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987E98-EF08-4942-8A8F-955DC357F0FD}"/>
              </a:ext>
            </a:extLst>
          </p:cNvPr>
          <p:cNvSpPr txBox="1"/>
          <p:nvPr/>
        </p:nvSpPr>
        <p:spPr>
          <a:xfrm>
            <a:off x="7466331" y="2833710"/>
            <a:ext cx="135414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RÁDIÓ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790C75-9815-46FE-8D81-84AFA3E8D3DF}"/>
              </a:ext>
            </a:extLst>
          </p:cNvPr>
          <p:cNvSpPr txBox="1"/>
          <p:nvPr/>
        </p:nvSpPr>
        <p:spPr>
          <a:xfrm>
            <a:off x="7466329" y="3761329"/>
            <a:ext cx="128213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ONLINE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33" name="Picture Placeholder 10">
            <a:extLst>
              <a:ext uri="{FF2B5EF4-FFF2-40B4-BE49-F238E27FC236}">
                <a16:creationId xmlns:a16="http://schemas.microsoft.com/office/drawing/2014/main" id="{6901369B-7EB1-4CAF-B5FB-1F411D34E6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99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az Oroszlányi Városi Televízióról, azaz az OVTV-ről?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000" i="1" dirty="0" err="1">
                <a:solidFill>
                  <a:schemeClr val="bg1">
                    <a:lumMod val="50000"/>
                  </a:schemeClr>
                </a:solidFill>
              </a:rPr>
              <a:t>Általában</a:t>
            </a:r>
            <a:r>
              <a:rPr lang="es-E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000" i="1" dirty="0" err="1">
                <a:solidFill>
                  <a:schemeClr val="bg1">
                    <a:lumMod val="50000"/>
                  </a:schemeClr>
                </a:solidFill>
              </a:rPr>
              <a:t>milyen</a:t>
            </a:r>
            <a:r>
              <a:rPr lang="es-E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000" i="1" dirty="0" err="1">
                <a:solidFill>
                  <a:schemeClr val="bg1">
                    <a:lumMod val="50000"/>
                  </a:schemeClr>
                </a:solidFill>
              </a:rPr>
              <a:t>gyakran</a:t>
            </a:r>
            <a:r>
              <a:rPr lang="es-E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000" i="1" dirty="0" err="1">
                <a:solidFill>
                  <a:schemeClr val="bg1">
                    <a:lumMod val="50000"/>
                  </a:schemeClr>
                </a:solidFill>
              </a:rPr>
              <a:t>nézi</a:t>
            </a:r>
            <a:r>
              <a:rPr lang="es-E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000" i="1" dirty="0" err="1">
                <a:solidFill>
                  <a:schemeClr val="bg1">
                    <a:lumMod val="50000"/>
                  </a:schemeClr>
                </a:solidFill>
              </a:rPr>
              <a:t>ezt</a:t>
            </a:r>
            <a:r>
              <a:rPr lang="es-ES" sz="1000" i="1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ES" sz="1000" i="1" dirty="0" err="1">
                <a:solidFill>
                  <a:schemeClr val="bg1">
                    <a:lumMod val="50000"/>
                  </a:schemeClr>
                </a:solidFill>
              </a:rPr>
              <a:t>csatornát</a:t>
            </a:r>
            <a:r>
              <a:rPr lang="es-ES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TV nézés: Oroszlányi Városi Televízió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5B485A12-FF65-42F8-B62C-3A8B09562561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89C4C793-F510-4D82-A521-E17543D95679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D19D64D9-761E-4C72-81FC-94D78683507E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5311B282-31CB-46B9-9D1C-15B4B133109A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A492B7-EDCA-42DB-BD56-EDE45C793CF4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A9320C-FCF5-4835-9963-808DD9309CD2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82B210-A7DB-4BEC-9CFF-C61B3EBD7909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F8FAA0-6169-441F-9A17-1EE5872BB1B3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1BE700-9F70-48A9-A732-14AA228EEBA6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id="{754C814C-6C65-4778-AECE-C98EBB6A0B6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zövegdoboz 81">
            <a:extLst>
              <a:ext uri="{FF2B5EF4-FFF2-40B4-BE49-F238E27FC236}">
                <a16:creationId xmlns:a16="http://schemas.microsoft.com/office/drawing/2014/main" id="{C4BF15EB-5719-4BE9-9496-CD36D6196691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1DF91609-16A3-4444-B9E1-C1F62B5CDFB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9118E6AF-B18A-4CCF-A9DF-C8885B4AB83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D873FB3B-6EB9-4FAE-A574-E6FA04874A9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D97EF15A-9B43-47B5-86B6-31492ECE1A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B1C7E511-B3F4-4341-A11F-613727FE7D84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zövegdoboz 81">
            <a:extLst>
              <a:ext uri="{FF2B5EF4-FFF2-40B4-BE49-F238E27FC236}">
                <a16:creationId xmlns:a16="http://schemas.microsoft.com/office/drawing/2014/main" id="{F4787E7A-0C4A-4D7F-A758-2B6F24538721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C59907E7-D093-4F88-A027-AC6B4927C818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935F82F8-E2F3-4D3D-93EE-5DB7F2BEA2FB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3851C226-10BA-47F4-A825-1255A6A11BC4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4257473D-33C3-488D-9303-2788B22ED786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473AB98A-47F9-467B-BF9B-E307A23DF3CE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FCDAD58E-3EAA-45DD-9941-A4C0C1B647E8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többször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842129BC-4D6D-4A0E-85F1-1FD08545B3C0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C15190EE-D727-4924-9E54-DA1EC86C50A6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493897-596E-4726-8C5D-7759620F6EEE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97B06E-3581-43D1-8F79-28B4E4ED9192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91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2B8A497-5A05-46F3-82EE-B32EEF1FB2A6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7879276"/>
              <a:gd name="adj2" fmla="val 4267035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6BE357-A637-4FCA-A3F9-F96F86C73707}"/>
              </a:ext>
            </a:extLst>
          </p:cNvPr>
          <p:cNvSpPr txBox="1"/>
          <p:nvPr/>
        </p:nvSpPr>
        <p:spPr>
          <a:xfrm>
            <a:off x="5687882" y="2915133"/>
            <a:ext cx="2700542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OVTV jól ismert az oroszlányi lakosok körében, ugyanakkor a fiatalok, illetve a bizonytalan anyagi helyzetűek az átlagnál kevesebben hallottak róla (73% és 69%). Az inaktívak, idősek valamint a diplomások 97%-a ismeri a csatornát. A csatornát ismerő fiatalok 56%-a saját bevallása szerint soha nem nézi az OVTV-ét.  </a:t>
            </a:r>
          </a:p>
        </p:txBody>
      </p:sp>
      <p:sp>
        <p:nvSpPr>
          <p:cNvPr id="41" name="Szövegdoboz 135">
            <a:extLst>
              <a:ext uri="{FF2B5EF4-FFF2-40B4-BE49-F238E27FC236}">
                <a16:creationId xmlns:a16="http://schemas.microsoft.com/office/drawing/2014/main" id="{636CCC3E-331B-4DAF-B207-ECA8B6A29C70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N=454 | Bázis: Ismeri; N=302 | Bázis: Nézi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596B090C-EB5D-4675-A392-6354CD07289C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EC6560-E285-4A30-AA76-1DABF3BC0E01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5725DB2-E7C3-47DF-BA67-1871EA4D6CA9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43E8130C-0FEB-42E9-B67B-CE6DCBEC2E8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16BCAA9E-3C6C-42EF-AD62-8F41EF2E2DBE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81%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7F0F6F0E-5E22-4056-8247-ED183299491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4891B397-42BF-41F9-9581-67AF907BCA3B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886419BD-CE5A-404A-9279-A92E9BA941D6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DFBD59C8-0352-4EA0-AC7B-257F69360536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tegnap</a:t>
            </a:r>
          </a:p>
        </p:txBody>
      </p:sp>
    </p:spTree>
    <p:extLst>
      <p:ext uri="{BB962C8B-B14F-4D97-AF65-F5344CB8AC3E}">
        <p14:creationId xmlns:p14="http://schemas.microsoft.com/office/powerpoint/2010/main" val="2245203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Milyen formában szokta az OVTV-ét nézni?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OVTV nézésének formái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F8037B-A5A9-46C5-86CB-F77E01070C5B}"/>
              </a:ext>
            </a:extLst>
          </p:cNvPr>
          <p:cNvGrpSpPr/>
          <p:nvPr/>
        </p:nvGrpSpPr>
        <p:grpSpPr>
          <a:xfrm>
            <a:off x="2058553" y="1644317"/>
            <a:ext cx="1213229" cy="1282379"/>
            <a:chOff x="425473" y="2073751"/>
            <a:chExt cx="1238764" cy="1080120"/>
          </a:xfrm>
        </p:grpSpPr>
        <p:graphicFrame>
          <p:nvGraphicFramePr>
            <p:cNvPr id="19" name="Object 5">
              <a:extLst>
                <a:ext uri="{FF2B5EF4-FFF2-40B4-BE49-F238E27FC236}">
                  <a16:creationId xmlns:a16="http://schemas.microsoft.com/office/drawing/2014/main" id="{BA6E903D-CE82-4257-9D2F-22E8FA116DD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Chord 19">
              <a:extLst>
                <a:ext uri="{FF2B5EF4-FFF2-40B4-BE49-F238E27FC236}">
                  <a16:creationId xmlns:a16="http://schemas.microsoft.com/office/drawing/2014/main" id="{7AFE9837-EB36-4283-9699-0923FC872B4A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1" name="Rectangle 23">
            <a:extLst>
              <a:ext uri="{FF2B5EF4-FFF2-40B4-BE49-F238E27FC236}">
                <a16:creationId xmlns:a16="http://schemas.microsoft.com/office/drawing/2014/main" id="{3F9FBC74-65D1-43D1-89C5-38B77D18BAB5}"/>
              </a:ext>
            </a:extLst>
          </p:cNvPr>
          <p:cNvSpPr/>
          <p:nvPr/>
        </p:nvSpPr>
        <p:spPr>
          <a:xfrm>
            <a:off x="1951413" y="2356025"/>
            <a:ext cx="1418855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Hagyományos módon, TV képernyőn keresztül (kábel TV vagy IPTV szolgáltatón keresztül)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CB1594-FDE7-4577-86ED-153736044B1E}"/>
              </a:ext>
            </a:extLst>
          </p:cNvPr>
          <p:cNvGrpSpPr/>
          <p:nvPr/>
        </p:nvGrpSpPr>
        <p:grpSpPr>
          <a:xfrm>
            <a:off x="3779001" y="1641185"/>
            <a:ext cx="1213229" cy="1282379"/>
            <a:chOff x="425473" y="2073751"/>
            <a:chExt cx="1238764" cy="1080120"/>
          </a:xfrm>
        </p:grpSpPr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391FED5E-FCDA-4AF1-AF20-0FC2D3CC524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Chord 23">
              <a:extLst>
                <a:ext uri="{FF2B5EF4-FFF2-40B4-BE49-F238E27FC236}">
                  <a16:creationId xmlns:a16="http://schemas.microsoft.com/office/drawing/2014/main" id="{12A79AD1-3B0E-4BC7-BEBC-57AA6E29D05B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5" name="Rectangle 23">
            <a:extLst>
              <a:ext uri="{FF2B5EF4-FFF2-40B4-BE49-F238E27FC236}">
                <a16:creationId xmlns:a16="http://schemas.microsoft.com/office/drawing/2014/main" id="{DFB091E2-C300-41A7-A838-B6E5F7974EAF}"/>
              </a:ext>
            </a:extLst>
          </p:cNvPr>
          <p:cNvSpPr/>
          <p:nvPr/>
        </p:nvSpPr>
        <p:spPr>
          <a:xfrm>
            <a:off x="3737682" y="2356025"/>
            <a:ext cx="1428785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Interneten a Facebook-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keresztül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45CF17-43B4-4BA1-BE64-0F8C79EAD460}"/>
              </a:ext>
            </a:extLst>
          </p:cNvPr>
          <p:cNvGrpSpPr/>
          <p:nvPr/>
        </p:nvGrpSpPr>
        <p:grpSpPr>
          <a:xfrm>
            <a:off x="5508104" y="1635646"/>
            <a:ext cx="1213229" cy="1282379"/>
            <a:chOff x="425473" y="2073751"/>
            <a:chExt cx="1238764" cy="1080120"/>
          </a:xfrm>
        </p:grpSpPr>
        <p:graphicFrame>
          <p:nvGraphicFramePr>
            <p:cNvPr id="27" name="Object 5">
              <a:extLst>
                <a:ext uri="{FF2B5EF4-FFF2-40B4-BE49-F238E27FC236}">
                  <a16:creationId xmlns:a16="http://schemas.microsoft.com/office/drawing/2014/main" id="{369CF03D-1548-4A93-A900-4E6605991F7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8" name="Chord 27">
              <a:extLst>
                <a:ext uri="{FF2B5EF4-FFF2-40B4-BE49-F238E27FC236}">
                  <a16:creationId xmlns:a16="http://schemas.microsoft.com/office/drawing/2014/main" id="{D257F28C-FF55-4C44-A2CC-60A3CF2BF3D1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9" name="Rectangle 23">
            <a:extLst>
              <a:ext uri="{FF2B5EF4-FFF2-40B4-BE49-F238E27FC236}">
                <a16:creationId xmlns:a16="http://schemas.microsoft.com/office/drawing/2014/main" id="{5B0B47B4-B38D-44C7-9F3E-61A15231E6EA}"/>
              </a:ext>
            </a:extLst>
          </p:cNvPr>
          <p:cNvSpPr/>
          <p:nvPr/>
        </p:nvSpPr>
        <p:spPr>
          <a:xfrm>
            <a:off x="5560433" y="2345424"/>
            <a:ext cx="1197376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Interneten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Youtube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csatornán keresztül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6EF4AE-9202-4008-84D9-7F924CB483F7}"/>
              </a:ext>
            </a:extLst>
          </p:cNvPr>
          <p:cNvSpPr txBox="1"/>
          <p:nvPr/>
        </p:nvSpPr>
        <p:spPr>
          <a:xfrm>
            <a:off x="1835696" y="3545332"/>
            <a:ext cx="5184576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többség a hagyományos TV nézést preferálja az internetes lehetőségekkel szemben mikor az OVTV műsorait nézi. Az inaktívakra és idősebbekre nézve ez még inkább jellemző (93% és 92%), míg a Facebook-os megoldásra a diplomások (37%), illetve a napi szinten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netezők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(34%) a nyitottabbak.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1" name="Szövegdoboz 135">
            <a:extLst>
              <a:ext uri="{FF2B5EF4-FFF2-40B4-BE49-F238E27FC236}">
                <a16:creationId xmlns:a16="http://schemas.microsoft.com/office/drawing/2014/main" id="{4DE1F790-EC04-4878-8143-49E3860DBB20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N=302 | Bázis: Nézi az OVTV-t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665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Mi az oka annak, hogy Ön egyáltalán nem, vagy csak ritkán nézi az OVTV-ét?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N=259 | Bázis: Nem vagy csak ritkán nézi az OVTV-t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OVTV nézésétől való elzárkózás okai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65B645-6155-428B-974F-AB8134686E5D}"/>
              </a:ext>
            </a:extLst>
          </p:cNvPr>
          <p:cNvGrpSpPr/>
          <p:nvPr/>
        </p:nvGrpSpPr>
        <p:grpSpPr>
          <a:xfrm>
            <a:off x="646692" y="2148373"/>
            <a:ext cx="1213229" cy="1282379"/>
            <a:chOff x="425473" y="2073751"/>
            <a:chExt cx="1238764" cy="1080120"/>
          </a:xfrm>
        </p:grpSpPr>
        <p:graphicFrame>
          <p:nvGraphicFramePr>
            <p:cNvPr id="7" name="Object 5">
              <a:extLst>
                <a:ext uri="{FF2B5EF4-FFF2-40B4-BE49-F238E27FC236}">
                  <a16:creationId xmlns:a16="http://schemas.microsoft.com/office/drawing/2014/main" id="{02713242-4544-40A3-9C1F-F6695DBC8D9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A1AD4B6B-00B6-4E29-9431-6B502F00C7F0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41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9" name="Rectangle 23">
            <a:extLst>
              <a:ext uri="{FF2B5EF4-FFF2-40B4-BE49-F238E27FC236}">
                <a16:creationId xmlns:a16="http://schemas.microsoft.com/office/drawing/2014/main" id="{C54D135C-B047-4B1B-9887-65D1F2251B18}"/>
              </a:ext>
            </a:extLst>
          </p:cNvPr>
          <p:cNvSpPr/>
          <p:nvPr/>
        </p:nvSpPr>
        <p:spPr>
          <a:xfrm>
            <a:off x="539552" y="2860081"/>
            <a:ext cx="1418855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 tartalmazza az előfizetésem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DE3559-DC9C-46A3-A010-9B0AFF21353F}"/>
              </a:ext>
            </a:extLst>
          </p:cNvPr>
          <p:cNvGrpSpPr/>
          <p:nvPr/>
        </p:nvGrpSpPr>
        <p:grpSpPr>
          <a:xfrm>
            <a:off x="2367140" y="2145241"/>
            <a:ext cx="1213229" cy="1282379"/>
            <a:chOff x="425473" y="2073751"/>
            <a:chExt cx="1238764" cy="1080120"/>
          </a:xfrm>
        </p:grpSpPr>
        <p:graphicFrame>
          <p:nvGraphicFramePr>
            <p:cNvPr id="11" name="Object 5">
              <a:extLst>
                <a:ext uri="{FF2B5EF4-FFF2-40B4-BE49-F238E27FC236}">
                  <a16:creationId xmlns:a16="http://schemas.microsoft.com/office/drawing/2014/main" id="{324F2669-288F-48E3-B1C1-68C00C6E92E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4DCBF1AC-3450-45C3-8587-75041D96AD92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3" name="Rectangle 23">
            <a:extLst>
              <a:ext uri="{FF2B5EF4-FFF2-40B4-BE49-F238E27FC236}">
                <a16:creationId xmlns:a16="http://schemas.microsoft.com/office/drawing/2014/main" id="{184C52AB-951C-4192-AFAE-FC307A04C9C2}"/>
              </a:ext>
            </a:extLst>
          </p:cNvPr>
          <p:cNvSpPr/>
          <p:nvPr/>
        </p:nvSpPr>
        <p:spPr>
          <a:xfrm>
            <a:off x="2325821" y="2860081"/>
            <a:ext cx="1428785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 tetszik a műsor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743836-2495-4F9C-80F3-382977DD4E1C}"/>
              </a:ext>
            </a:extLst>
          </p:cNvPr>
          <p:cNvGrpSpPr/>
          <p:nvPr/>
        </p:nvGrpSpPr>
        <p:grpSpPr>
          <a:xfrm>
            <a:off x="4096243" y="2139702"/>
            <a:ext cx="1213229" cy="1282379"/>
            <a:chOff x="425473" y="2073751"/>
            <a:chExt cx="1238764" cy="1080120"/>
          </a:xfrm>
        </p:grpSpPr>
        <p:graphicFrame>
          <p:nvGraphicFramePr>
            <p:cNvPr id="15" name="Object 5">
              <a:extLst>
                <a:ext uri="{FF2B5EF4-FFF2-40B4-BE49-F238E27FC236}">
                  <a16:creationId xmlns:a16="http://schemas.microsoft.com/office/drawing/2014/main" id="{881ADAE7-3CCD-4012-87FD-D54454E1DBB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5E66F2FD-0411-41E3-81A8-483A239BE0E0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7" name="Rectangle 23">
            <a:extLst>
              <a:ext uri="{FF2B5EF4-FFF2-40B4-BE49-F238E27FC236}">
                <a16:creationId xmlns:a16="http://schemas.microsoft.com/office/drawing/2014/main" id="{D2C7B117-4D0B-4867-AD28-AF9F058547CA}"/>
              </a:ext>
            </a:extLst>
          </p:cNvPr>
          <p:cNvSpPr/>
          <p:nvPr/>
        </p:nvSpPr>
        <p:spPr>
          <a:xfrm>
            <a:off x="4118248" y="2849480"/>
            <a:ext cx="1213228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Számomra nem megfelelő időpontban megy az adás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EB2B4D-4EE8-441D-BF2A-C84EC69175A5}"/>
              </a:ext>
            </a:extLst>
          </p:cNvPr>
          <p:cNvGrpSpPr/>
          <p:nvPr/>
        </p:nvGrpSpPr>
        <p:grpSpPr>
          <a:xfrm>
            <a:off x="5856651" y="2145241"/>
            <a:ext cx="1213229" cy="1282379"/>
            <a:chOff x="425473" y="2073751"/>
            <a:chExt cx="1238764" cy="1080120"/>
          </a:xfrm>
        </p:grpSpPr>
        <p:graphicFrame>
          <p:nvGraphicFramePr>
            <p:cNvPr id="27" name="Object 5">
              <a:extLst>
                <a:ext uri="{FF2B5EF4-FFF2-40B4-BE49-F238E27FC236}">
                  <a16:creationId xmlns:a16="http://schemas.microsoft.com/office/drawing/2014/main" id="{DB56BC99-8524-4560-BE17-A4CD782662B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8" name="Chord 27">
              <a:extLst>
                <a:ext uri="{FF2B5EF4-FFF2-40B4-BE49-F238E27FC236}">
                  <a16:creationId xmlns:a16="http://schemas.microsoft.com/office/drawing/2014/main" id="{D4E41773-38F0-4317-ADF1-888B56AE3EEB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9" name="Rectangle 23">
            <a:extLst>
              <a:ext uri="{FF2B5EF4-FFF2-40B4-BE49-F238E27FC236}">
                <a16:creationId xmlns:a16="http://schemas.microsoft.com/office/drawing/2014/main" id="{A35D3EE5-4D6F-4BD8-8D50-0DB850B22180}"/>
              </a:ext>
            </a:extLst>
          </p:cNvPr>
          <p:cNvSpPr/>
          <p:nvPr/>
        </p:nvSpPr>
        <p:spPr>
          <a:xfrm>
            <a:off x="5815332" y="2860081"/>
            <a:ext cx="1428785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Rossz a vétel minősége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7FE342-D912-4822-BB5C-094A4C6C7BE9}"/>
              </a:ext>
            </a:extLst>
          </p:cNvPr>
          <p:cNvGrpSpPr/>
          <p:nvPr/>
        </p:nvGrpSpPr>
        <p:grpSpPr>
          <a:xfrm>
            <a:off x="7585754" y="2139702"/>
            <a:ext cx="1213229" cy="1282379"/>
            <a:chOff x="425473" y="2073751"/>
            <a:chExt cx="1238764" cy="1080120"/>
          </a:xfrm>
        </p:grpSpPr>
        <p:graphicFrame>
          <p:nvGraphicFramePr>
            <p:cNvPr id="31" name="Object 5">
              <a:extLst>
                <a:ext uri="{FF2B5EF4-FFF2-40B4-BE49-F238E27FC236}">
                  <a16:creationId xmlns:a16="http://schemas.microsoft.com/office/drawing/2014/main" id="{B4ED049E-41B2-4CC6-92B9-C750BCB0868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2" name="Chord 31">
              <a:extLst>
                <a:ext uri="{FF2B5EF4-FFF2-40B4-BE49-F238E27FC236}">
                  <a16:creationId xmlns:a16="http://schemas.microsoft.com/office/drawing/2014/main" id="{FFDE2208-381D-47B1-9115-2E0188E243F6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29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33" name="Rectangle 23">
            <a:extLst>
              <a:ext uri="{FF2B5EF4-FFF2-40B4-BE49-F238E27FC236}">
                <a16:creationId xmlns:a16="http://schemas.microsoft.com/office/drawing/2014/main" id="{0C103119-BBDD-47F6-8636-8C6B3343D6A8}"/>
              </a:ext>
            </a:extLst>
          </p:cNvPr>
          <p:cNvSpPr/>
          <p:nvPr/>
        </p:nvSpPr>
        <p:spPr>
          <a:xfrm>
            <a:off x="7638083" y="2849480"/>
            <a:ext cx="1197376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Egyéb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330093-8670-4DFC-87DD-CB6810ADDD2D}"/>
              </a:ext>
            </a:extLst>
          </p:cNvPr>
          <p:cNvSpPr txBox="1"/>
          <p:nvPr/>
        </p:nvSpPr>
        <p:spPr>
          <a:xfrm>
            <a:off x="1763688" y="3545332"/>
            <a:ext cx="5256584" cy="5770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OVTV-ét nem nézők 41%-a arra hivatkozott, hogy nem elérhető háztartásában a csatorna. 14%-14% a műsorkínálatot, illetve az időzítést kifogásolta. A vélemények homogének a kérdést illetően, nem találhatók szignifikáns eltérések demográfiai változók mentén.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22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5400000">
            <a:off x="7252355" y="-134924"/>
            <a:ext cx="1471016" cy="3139949"/>
            <a:chOff x="4754303" y="-333724"/>
            <a:chExt cx="1471016" cy="3139949"/>
          </a:xfrm>
        </p:grpSpPr>
        <p:grpSp>
          <p:nvGrpSpPr>
            <p:cNvPr id="17" name="Group 40"/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20" name="Shape 33"/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" name="Shape 34"/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22" name="Shape 37"/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BABABA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1.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294AAF-409C-41F2-8418-8F3BEF87EA67}"/>
              </a:ext>
            </a:extLst>
          </p:cNvPr>
          <p:cNvGrpSpPr/>
          <p:nvPr/>
        </p:nvGrpSpPr>
        <p:grpSpPr>
          <a:xfrm rot="5400000">
            <a:off x="7252354" y="801181"/>
            <a:ext cx="1471016" cy="3139949"/>
            <a:chOff x="4754303" y="-333724"/>
            <a:chExt cx="1471016" cy="313994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5B20F7D-8268-419C-BFF5-B3A473B77826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44" name="Shape 33">
                <a:extLst>
                  <a:ext uri="{FF2B5EF4-FFF2-40B4-BE49-F238E27FC236}">
                    <a16:creationId xmlns:a16="http://schemas.microsoft.com/office/drawing/2014/main" id="{BF6B23C5-D099-4625-9FD5-14D6DF73C8FA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" name="Shape 34">
                <a:extLst>
                  <a:ext uri="{FF2B5EF4-FFF2-40B4-BE49-F238E27FC236}">
                    <a16:creationId xmlns:a16="http://schemas.microsoft.com/office/drawing/2014/main" id="{2BB11956-6C1E-42EA-B046-FC864847E4CB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46" name="Shape 37">
                <a:extLst>
                  <a:ext uri="{FF2B5EF4-FFF2-40B4-BE49-F238E27FC236}">
                    <a16:creationId xmlns:a16="http://schemas.microsoft.com/office/drawing/2014/main" id="{F124F519-7228-465C-906F-BDA2882CBD90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0C95AF-091B-45CF-9C00-C1CA44C855B0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2.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C4C667-4664-4099-A747-0B338EBF3C09}"/>
              </a:ext>
            </a:extLst>
          </p:cNvPr>
          <p:cNvGrpSpPr/>
          <p:nvPr/>
        </p:nvGrpSpPr>
        <p:grpSpPr>
          <a:xfrm rot="5400000">
            <a:off x="7252354" y="1737284"/>
            <a:ext cx="1471016" cy="3139949"/>
            <a:chOff x="4754303" y="-333724"/>
            <a:chExt cx="1471016" cy="3139949"/>
          </a:xfrm>
        </p:grpSpPr>
        <p:grpSp>
          <p:nvGrpSpPr>
            <p:cNvPr id="61" name="Group 40">
              <a:extLst>
                <a:ext uri="{FF2B5EF4-FFF2-40B4-BE49-F238E27FC236}">
                  <a16:creationId xmlns:a16="http://schemas.microsoft.com/office/drawing/2014/main" id="{51CEE873-2224-4ECB-948B-0F521F37AFC8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63" name="Shape 33">
                <a:extLst>
                  <a:ext uri="{FF2B5EF4-FFF2-40B4-BE49-F238E27FC236}">
                    <a16:creationId xmlns:a16="http://schemas.microsoft.com/office/drawing/2014/main" id="{BF76FEB0-F9AF-425D-A509-4A2179937002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6B7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4" name="Shape 34">
                <a:extLst>
                  <a:ext uri="{FF2B5EF4-FFF2-40B4-BE49-F238E27FC236}">
                    <a16:creationId xmlns:a16="http://schemas.microsoft.com/office/drawing/2014/main" id="{BAE9CFBA-DF7A-4376-9532-85B59A1C33F7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65" name="Shape 37">
                <a:extLst>
                  <a:ext uri="{FF2B5EF4-FFF2-40B4-BE49-F238E27FC236}">
                    <a16:creationId xmlns:a16="http://schemas.microsoft.com/office/drawing/2014/main" id="{0E06126E-62B4-4BCF-B93C-8CE0FB393357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B53723-E8E7-42CC-A056-393F610D5D54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86B7D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3.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86B7D0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027F09B-8A43-42B2-90FC-5E4F20EA5315}"/>
              </a:ext>
            </a:extLst>
          </p:cNvPr>
          <p:cNvGrpSpPr/>
          <p:nvPr/>
        </p:nvGrpSpPr>
        <p:grpSpPr>
          <a:xfrm rot="5400000">
            <a:off x="7252353" y="2673389"/>
            <a:ext cx="1471016" cy="3139949"/>
            <a:chOff x="4754303" y="-333724"/>
            <a:chExt cx="1471016" cy="313994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DC1F8A-FC83-4D50-8CAE-4F7ECD505DF8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69" name="Shape 33">
                <a:extLst>
                  <a:ext uri="{FF2B5EF4-FFF2-40B4-BE49-F238E27FC236}">
                    <a16:creationId xmlns:a16="http://schemas.microsoft.com/office/drawing/2014/main" id="{C173776C-2791-460D-9CDC-1142AFBECCFB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0" name="Shape 34">
                <a:extLst>
                  <a:ext uri="{FF2B5EF4-FFF2-40B4-BE49-F238E27FC236}">
                    <a16:creationId xmlns:a16="http://schemas.microsoft.com/office/drawing/2014/main" id="{F21854D5-325D-4D59-B7EE-484C6794D1F9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71" name="Shape 37">
                <a:extLst>
                  <a:ext uri="{FF2B5EF4-FFF2-40B4-BE49-F238E27FC236}">
                    <a16:creationId xmlns:a16="http://schemas.microsoft.com/office/drawing/2014/main" id="{177F30BC-82F6-4B5E-AB53-FBF8A86AD59E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D85B38B-DB11-424B-84B5-52392BFE38F2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BABABA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4.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AA96611-64F6-4ED8-A1F2-4A5D6C85AAEE}"/>
              </a:ext>
            </a:extLst>
          </p:cNvPr>
          <p:cNvSpPr txBox="1"/>
          <p:nvPr/>
        </p:nvSpPr>
        <p:spPr>
          <a:xfrm>
            <a:off x="7466331" y="988163"/>
            <a:ext cx="114676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SAJTÓ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84F42F-7797-44AD-86B9-9D0CD14C769D}"/>
              </a:ext>
            </a:extLst>
          </p:cNvPr>
          <p:cNvSpPr txBox="1"/>
          <p:nvPr/>
        </p:nvSpPr>
        <p:spPr>
          <a:xfrm>
            <a:off x="7466331" y="1924268"/>
            <a:ext cx="114676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TV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987E98-EF08-4942-8A8F-955DC357F0FD}"/>
              </a:ext>
            </a:extLst>
          </p:cNvPr>
          <p:cNvSpPr txBox="1"/>
          <p:nvPr/>
        </p:nvSpPr>
        <p:spPr>
          <a:xfrm>
            <a:off x="7466331" y="2833710"/>
            <a:ext cx="135414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RÁDIÓ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790C75-9815-46FE-8D81-84AFA3E8D3DF}"/>
              </a:ext>
            </a:extLst>
          </p:cNvPr>
          <p:cNvSpPr txBox="1"/>
          <p:nvPr/>
        </p:nvSpPr>
        <p:spPr>
          <a:xfrm>
            <a:off x="7466329" y="3761329"/>
            <a:ext cx="128213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ONLINE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34" name="Picture Placeholder 10">
            <a:extLst>
              <a:ext uri="{FF2B5EF4-FFF2-40B4-BE49-F238E27FC236}">
                <a16:creationId xmlns:a16="http://schemas.microsoft.com/office/drawing/2014/main" id="{790BC78C-8A82-44E0-B31A-5C14BF69CE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51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 Forrás Rádióról?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Milyen gyakran hallgatja ezt a rádióadót, akár otthon, a munkahelyén, az autóban vagy más egyéb helyen?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Rádiózás – Forrás rádió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7EB5320A-2299-4E44-8CFD-BDC4E272A8A7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54071BD-EF58-4D53-8F6C-2498DD7411AD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52E028A0-B382-4554-8BF8-1A509AB3F83E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8BEA968-847D-41E8-8AB5-F93E51822811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C8D381-C92A-4824-AFD3-6A2A4A0F5054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D02B28-DCB4-45D6-B68B-8ED3F049DF8D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8DB4D3-EF43-40D1-94A0-B20755649892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5B1C3D-FDDD-4F8D-B39C-409F0864B4F3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F66B45-1976-42D0-A5C5-2FCAB93B6DF4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id="{8ECC015F-313B-44FE-91AF-730E63C923C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zövegdoboz 81">
            <a:extLst>
              <a:ext uri="{FF2B5EF4-FFF2-40B4-BE49-F238E27FC236}">
                <a16:creationId xmlns:a16="http://schemas.microsoft.com/office/drawing/2014/main" id="{44A59054-BA17-4D3F-9D74-50DDC5FCBAF0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0FBF12D9-39B6-49F6-84B3-D92705CB26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E5ED8E94-4B42-4A3B-93DE-BDA80BBD73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683F40B8-A845-48AF-BFAD-A9023967AB3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AF8F262C-28A3-4AB9-BB50-A02BCC1AEA7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3FC71915-AB38-4996-AD25-91D2BEFCAEBB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zövegdoboz 81">
            <a:extLst>
              <a:ext uri="{FF2B5EF4-FFF2-40B4-BE49-F238E27FC236}">
                <a16:creationId xmlns:a16="http://schemas.microsoft.com/office/drawing/2014/main" id="{BDCA2532-4537-4609-B24A-BAE28F20B446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908B2D2D-892C-4CB1-8D56-B97BD5456EEB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35BB88BE-5765-48DF-94AA-31C36E304DFF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CCC144BD-8C2D-4E04-8D3B-5EBFCBFD9721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3943A91D-7B39-42DB-B172-ADE12209C8F8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1A26AA4F-F94D-42B3-A1CD-3FDFB2A0FD21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9D469231-B7BC-4490-934A-BED3D796CE39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többször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7409D4DB-4534-4C8C-9961-47091A9F0C15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309CC840-03D6-4DCD-92BF-606A9F41188B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1CB67D-DA8C-4442-9FA6-554CC9BAF3A4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39493C-3841-4A8B-B8C2-18029FD46D06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5A3C805-CDCC-4249-94E3-E61A210FA3B0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8491091"/>
              <a:gd name="adj2" fmla="val 4267035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4F41D0-4172-41F9-8A9C-67D36A1FF469}"/>
              </a:ext>
            </a:extLst>
          </p:cNvPr>
          <p:cNvSpPr txBox="1"/>
          <p:nvPr/>
        </p:nvSpPr>
        <p:spPr>
          <a:xfrm>
            <a:off x="5623262" y="2893910"/>
            <a:ext cx="2850226" cy="17081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Míg a többség hallott már a Forrás rádióról, a kor változó mentén itt is hasonló a megoszlás mint az egyéb városi médiumok esetében: a 15-29 éves korosztályban az átlagosnál kevesebben (63%), míg a 30-49, illetve 50 feletti célcsoportok közel 90%-a hallott már erről az adóról. A magasabb iskolai végzettségűek szintén jelentősen többen említették, hogy ismerik a rádiót (94%). A rádiót hallgató fiatalok csupán ötöde kapcsolt az adóra az előző nap folyamán.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2" name="Szövegdoboz 135">
            <a:extLst>
              <a:ext uri="{FF2B5EF4-FFF2-40B4-BE49-F238E27FC236}">
                <a16:creationId xmlns:a16="http://schemas.microsoft.com/office/drawing/2014/main" id="{E09FF70E-0428-4ADE-BBAF-5B1D845706D6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N=414 | Bázis: Ismeri; N=315 | Bázis: Hallgatja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47218C3E-788E-45E0-86E7-40BB067D9C80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666472E-5ADB-4BD8-835C-5D37132DD102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51BD91B-2919-4A16-81EC-FF501604B665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E1E52775-0ECD-4E68-A193-447A3BD4832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FE0E4CAF-7A9E-4E96-A618-FDB4AC3176CF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27536784-E917-4A48-8183-BB3C4BEE9E5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775F3313-89A4-40B0-B405-653665C2985E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E477234A-23D6-4515-8FF0-AFDD373ECEF1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6E4DC8F8-3EEB-4D2D-BD2C-848242690D25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tegnap</a:t>
            </a:r>
          </a:p>
        </p:txBody>
      </p:sp>
    </p:spTree>
    <p:extLst>
      <p:ext uri="{BB962C8B-B14F-4D97-AF65-F5344CB8AC3E}">
        <p14:creationId xmlns:p14="http://schemas.microsoft.com/office/powerpoint/2010/main" val="3858701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Ön szerint szükség lenne helyi (oroszlányi) rádióra?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Milyen helyi kérdéseket érintő témákat hallana egy helyi rádóban szívesen?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Helyi rádió lehetősége</a:t>
            </a: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7AFF8915-80ED-4471-8098-1D8C7684D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035642"/>
              </p:ext>
            </p:extLst>
          </p:nvPr>
        </p:nvGraphicFramePr>
        <p:xfrm>
          <a:off x="899591" y="1161299"/>
          <a:ext cx="2978247" cy="284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7729EF-D347-4012-87B5-BD47717C2CED}"/>
              </a:ext>
            </a:extLst>
          </p:cNvPr>
          <p:cNvSpPr txBox="1"/>
          <p:nvPr/>
        </p:nvSpPr>
        <p:spPr>
          <a:xfrm>
            <a:off x="967885" y="909859"/>
            <a:ext cx="866158" cy="7437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Már nagyon szükség van egy ilyen rádióra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CA44A4A-C867-448E-95CF-9FB501294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290009"/>
              </p:ext>
            </p:extLst>
          </p:nvPr>
        </p:nvGraphicFramePr>
        <p:xfrm>
          <a:off x="4168264" y="339502"/>
          <a:ext cx="4190681" cy="39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01B43A2-191B-4A38-A9DA-9857B097A356}"/>
              </a:ext>
            </a:extLst>
          </p:cNvPr>
          <p:cNvSpPr txBox="1"/>
          <p:nvPr/>
        </p:nvSpPr>
        <p:spPr>
          <a:xfrm>
            <a:off x="3459096" y="1318861"/>
            <a:ext cx="968888" cy="7437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Feleslegesnek tartom egy ilyen rádió bevezetését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rgbClr val="008BC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A4A39-313C-41CB-A478-CA504D59D471}"/>
              </a:ext>
            </a:extLst>
          </p:cNvPr>
          <p:cNvSpPr txBox="1"/>
          <p:nvPr/>
        </p:nvSpPr>
        <p:spPr>
          <a:xfrm>
            <a:off x="1834043" y="3343152"/>
            <a:ext cx="1401451" cy="7437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Jól jön egy ilyen tájékozódási lehetőség, de elvagyunk </a:t>
            </a:r>
            <a:r>
              <a:rPr kumimoji="0" lang="hu-H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nélküle</a:t>
            </a: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is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C777B-A148-4B57-8398-DAADEC56BC2B}"/>
              </a:ext>
            </a:extLst>
          </p:cNvPr>
          <p:cNvSpPr txBox="1"/>
          <p:nvPr/>
        </p:nvSpPr>
        <p:spPr>
          <a:xfrm>
            <a:off x="436020" y="1983675"/>
            <a:ext cx="941703" cy="88222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városnak valamennyire szüksége van egy ilyen rádióra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zövegdoboz 135">
            <a:extLst>
              <a:ext uri="{FF2B5EF4-FFF2-40B4-BE49-F238E27FC236}">
                <a16:creationId xmlns:a16="http://schemas.microsoft.com/office/drawing/2014/main" id="{9334BEA5-B623-417A-86C8-EDB1AA53EE3C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552ED2-E35C-48DE-BE7F-C33C939B3FD7}"/>
              </a:ext>
            </a:extLst>
          </p:cNvPr>
          <p:cNvSpPr txBox="1"/>
          <p:nvPr/>
        </p:nvSpPr>
        <p:spPr>
          <a:xfrm>
            <a:off x="323528" y="4195529"/>
            <a:ext cx="823846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lakosok kevesebb mint harmada gondolja, hogy szükséges lehet egy helyi rádió bevezetése. Ez az arány abban szűk körben átlag feletti, ahol soha nem használnak internetet (22% nagyon, 18% inkább szükségesnek érez egy oroszlányi rádiót). A vállalkozók, valamint a kisgyermekesek inkább azzal az állásponttal tudtak azonosulni, hogy jól jöhet egy ilyen innováció, de nem elengedhetetlen (55% és 43%). A lehetséges témák közül a helyi hírekre, illetve programokra van legnagyobb kereslet, ugyanakkor a tanulók felét egyik tematika sem érdekli.  </a:t>
            </a:r>
            <a:endParaRPr kumimoji="0" lang="en-GB" sz="100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384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5400000">
            <a:off x="7252355" y="-134924"/>
            <a:ext cx="1471016" cy="3139949"/>
            <a:chOff x="4754303" y="-333724"/>
            <a:chExt cx="1471016" cy="3139949"/>
          </a:xfrm>
        </p:grpSpPr>
        <p:grpSp>
          <p:nvGrpSpPr>
            <p:cNvPr id="17" name="Group 40"/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20" name="Shape 33"/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" name="Shape 34"/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22" name="Shape 37"/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BABABA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1.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294AAF-409C-41F2-8418-8F3BEF87EA67}"/>
              </a:ext>
            </a:extLst>
          </p:cNvPr>
          <p:cNvGrpSpPr/>
          <p:nvPr/>
        </p:nvGrpSpPr>
        <p:grpSpPr>
          <a:xfrm rot="5400000">
            <a:off x="7252354" y="801181"/>
            <a:ext cx="1471016" cy="3139949"/>
            <a:chOff x="4754303" y="-333724"/>
            <a:chExt cx="1471016" cy="313994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5B20F7D-8268-419C-BFF5-B3A473B77826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44" name="Shape 33">
                <a:extLst>
                  <a:ext uri="{FF2B5EF4-FFF2-40B4-BE49-F238E27FC236}">
                    <a16:creationId xmlns:a16="http://schemas.microsoft.com/office/drawing/2014/main" id="{BF6B23C5-D099-4625-9FD5-14D6DF73C8FA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" name="Shape 34">
                <a:extLst>
                  <a:ext uri="{FF2B5EF4-FFF2-40B4-BE49-F238E27FC236}">
                    <a16:creationId xmlns:a16="http://schemas.microsoft.com/office/drawing/2014/main" id="{2BB11956-6C1E-42EA-B046-FC864847E4CB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46" name="Shape 37">
                <a:extLst>
                  <a:ext uri="{FF2B5EF4-FFF2-40B4-BE49-F238E27FC236}">
                    <a16:creationId xmlns:a16="http://schemas.microsoft.com/office/drawing/2014/main" id="{F124F519-7228-465C-906F-BDA2882CBD90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0C95AF-091B-45CF-9C00-C1CA44C855B0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BABABA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2.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C4C667-4664-4099-A747-0B338EBF3C09}"/>
              </a:ext>
            </a:extLst>
          </p:cNvPr>
          <p:cNvGrpSpPr/>
          <p:nvPr/>
        </p:nvGrpSpPr>
        <p:grpSpPr>
          <a:xfrm rot="5400000">
            <a:off x="7252354" y="1737284"/>
            <a:ext cx="1471016" cy="3139949"/>
            <a:chOff x="4754303" y="-333724"/>
            <a:chExt cx="1471016" cy="3139949"/>
          </a:xfrm>
        </p:grpSpPr>
        <p:grpSp>
          <p:nvGrpSpPr>
            <p:cNvPr id="61" name="Group 40">
              <a:extLst>
                <a:ext uri="{FF2B5EF4-FFF2-40B4-BE49-F238E27FC236}">
                  <a16:creationId xmlns:a16="http://schemas.microsoft.com/office/drawing/2014/main" id="{51CEE873-2224-4ECB-948B-0F521F37AFC8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63" name="Shape 33">
                <a:extLst>
                  <a:ext uri="{FF2B5EF4-FFF2-40B4-BE49-F238E27FC236}">
                    <a16:creationId xmlns:a16="http://schemas.microsoft.com/office/drawing/2014/main" id="{BF76FEB0-F9AF-425D-A509-4A2179937002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4" name="Shape 34">
                <a:extLst>
                  <a:ext uri="{FF2B5EF4-FFF2-40B4-BE49-F238E27FC236}">
                    <a16:creationId xmlns:a16="http://schemas.microsoft.com/office/drawing/2014/main" id="{BAE9CFBA-DF7A-4376-9532-85B59A1C33F7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65" name="Shape 37">
                <a:extLst>
                  <a:ext uri="{FF2B5EF4-FFF2-40B4-BE49-F238E27FC236}">
                    <a16:creationId xmlns:a16="http://schemas.microsoft.com/office/drawing/2014/main" id="{0E06126E-62B4-4BCF-B93C-8CE0FB393357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B53723-E8E7-42CC-A056-393F610D5D54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3.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027F09B-8A43-42B2-90FC-5E4F20EA5315}"/>
              </a:ext>
            </a:extLst>
          </p:cNvPr>
          <p:cNvGrpSpPr/>
          <p:nvPr/>
        </p:nvGrpSpPr>
        <p:grpSpPr>
          <a:xfrm rot="5400000">
            <a:off x="7252353" y="2673389"/>
            <a:ext cx="1471016" cy="3139949"/>
            <a:chOff x="4754303" y="-333724"/>
            <a:chExt cx="1471016" cy="313994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DC1F8A-FC83-4D50-8CAE-4F7ECD505DF8}"/>
                </a:ext>
              </a:extLst>
            </p:cNvPr>
            <p:cNvGrpSpPr/>
            <p:nvPr/>
          </p:nvGrpSpPr>
          <p:grpSpPr>
            <a:xfrm>
              <a:off x="4754303" y="-333724"/>
              <a:ext cx="1471016" cy="3041621"/>
              <a:chOff x="-1057857" y="-694812"/>
              <a:chExt cx="2469841" cy="5106884"/>
            </a:xfrm>
          </p:grpSpPr>
          <p:sp>
            <p:nvSpPr>
              <p:cNvPr id="69" name="Shape 33">
                <a:extLst>
                  <a:ext uri="{FF2B5EF4-FFF2-40B4-BE49-F238E27FC236}">
                    <a16:creationId xmlns:a16="http://schemas.microsoft.com/office/drawing/2014/main" id="{C173776C-2791-460D-9CDC-1142AFBECCFB}"/>
                  </a:ext>
                </a:extLst>
              </p:cNvPr>
              <p:cNvSpPr/>
              <p:nvPr/>
            </p:nvSpPr>
            <p:spPr>
              <a:xfrm>
                <a:off x="-1057857" y="21"/>
                <a:ext cx="1541466" cy="441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161" extrusionOk="0">
                    <a:moveTo>
                      <a:pt x="11" y="0"/>
                    </a:moveTo>
                    <a:cubicBezTo>
                      <a:pt x="-3" y="5237"/>
                      <a:pt x="-3" y="10474"/>
                      <a:pt x="11" y="15712"/>
                    </a:cubicBezTo>
                    <a:cubicBezTo>
                      <a:pt x="11" y="15884"/>
                      <a:pt x="12" y="16057"/>
                      <a:pt x="11" y="16229"/>
                    </a:cubicBezTo>
                    <a:cubicBezTo>
                      <a:pt x="9" y="16528"/>
                      <a:pt x="3" y="16828"/>
                      <a:pt x="71" y="17126"/>
                    </a:cubicBezTo>
                    <a:cubicBezTo>
                      <a:pt x="299" y="18129"/>
                      <a:pt x="1359" y="19092"/>
                      <a:pt x="3171" y="19844"/>
                    </a:cubicBezTo>
                    <a:cubicBezTo>
                      <a:pt x="7396" y="21599"/>
                      <a:pt x="14195" y="21600"/>
                      <a:pt x="18417" y="19844"/>
                    </a:cubicBezTo>
                    <a:cubicBezTo>
                      <a:pt x="20278" y="19071"/>
                      <a:pt x="21344" y="18073"/>
                      <a:pt x="21537" y="17038"/>
                    </a:cubicBezTo>
                    <a:cubicBezTo>
                      <a:pt x="21585" y="16782"/>
                      <a:pt x="21579" y="16524"/>
                      <a:pt x="21577" y="16266"/>
                    </a:cubicBezTo>
                    <a:cubicBezTo>
                      <a:pt x="21576" y="16059"/>
                      <a:pt x="21576" y="15852"/>
                      <a:pt x="21577" y="15645"/>
                    </a:cubicBezTo>
                    <a:cubicBezTo>
                      <a:pt x="21597" y="10430"/>
                      <a:pt x="21597" y="5215"/>
                      <a:pt x="2157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6B7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0" name="Shape 34">
                <a:extLst>
                  <a:ext uri="{FF2B5EF4-FFF2-40B4-BE49-F238E27FC236}">
                    <a16:creationId xmlns:a16="http://schemas.microsoft.com/office/drawing/2014/main" id="{F21854D5-325D-4D59-B7EE-484C6794D1F9}"/>
                  </a:ext>
                </a:extLst>
              </p:cNvPr>
              <p:cNvSpPr/>
              <p:nvPr/>
            </p:nvSpPr>
            <p:spPr>
              <a:xfrm rot="16200000">
                <a:off x="-824023" y="976041"/>
                <a:ext cx="3906860" cy="565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algn="l" defTabSz="584200" rtl="0" eaLnBrk="1" fontAlgn="b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sym typeface="Helvetica Neue Light"/>
                  </a:rPr>
                  <a:t>FOOD*HAUL</a:t>
                </a:r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sym typeface="Helvetica Neue Light"/>
                </a:endParaRPr>
              </a:p>
            </p:txBody>
          </p:sp>
          <p:sp>
            <p:nvSpPr>
              <p:cNvPr id="71" name="Shape 37">
                <a:extLst>
                  <a:ext uri="{FF2B5EF4-FFF2-40B4-BE49-F238E27FC236}">
                    <a16:creationId xmlns:a16="http://schemas.microsoft.com/office/drawing/2014/main" id="{177F30BC-82F6-4B5E-AB53-FBF8A86AD59E}"/>
                  </a:ext>
                </a:extLst>
              </p:cNvPr>
              <p:cNvSpPr/>
              <p:nvPr/>
            </p:nvSpPr>
            <p:spPr>
              <a:xfrm>
                <a:off x="-846310" y="3082153"/>
                <a:ext cx="1099859" cy="1064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D85B38B-DB11-424B-84B5-52392BFE38F2}"/>
                </a:ext>
              </a:extLst>
            </p:cNvPr>
            <p:cNvSpPr txBox="1"/>
            <p:nvPr/>
          </p:nvSpPr>
          <p:spPr>
            <a:xfrm rot="16200000">
              <a:off x="4669596" y="1940455"/>
              <a:ext cx="114676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86B7D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4.</a:t>
              </a:r>
              <a:endPara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86B7D0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AA96611-64F6-4ED8-A1F2-4A5D6C85AAEE}"/>
              </a:ext>
            </a:extLst>
          </p:cNvPr>
          <p:cNvSpPr txBox="1"/>
          <p:nvPr/>
        </p:nvSpPr>
        <p:spPr>
          <a:xfrm>
            <a:off x="7466331" y="988163"/>
            <a:ext cx="114676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SAJTÓ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84F42F-7797-44AD-86B9-9D0CD14C769D}"/>
              </a:ext>
            </a:extLst>
          </p:cNvPr>
          <p:cNvSpPr txBox="1"/>
          <p:nvPr/>
        </p:nvSpPr>
        <p:spPr>
          <a:xfrm>
            <a:off x="7466331" y="1924268"/>
            <a:ext cx="114676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TV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987E98-EF08-4942-8A8F-955DC357F0FD}"/>
              </a:ext>
            </a:extLst>
          </p:cNvPr>
          <p:cNvSpPr txBox="1"/>
          <p:nvPr/>
        </p:nvSpPr>
        <p:spPr>
          <a:xfrm>
            <a:off x="7466331" y="2833710"/>
            <a:ext cx="135414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RÁDIÓ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790C75-9815-46FE-8D81-84AFA3E8D3DF}"/>
              </a:ext>
            </a:extLst>
          </p:cNvPr>
          <p:cNvSpPr txBox="1"/>
          <p:nvPr/>
        </p:nvSpPr>
        <p:spPr>
          <a:xfrm>
            <a:off x="7466329" y="3761329"/>
            <a:ext cx="128213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ONLINE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33" name="Picture Placeholder 6">
            <a:extLst>
              <a:ext uri="{FF2B5EF4-FFF2-40B4-BE49-F238E27FC236}">
                <a16:creationId xmlns:a16="http://schemas.microsoft.com/office/drawing/2014/main" id="{B5A97486-2181-4248-B431-8FC4146646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31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/>
        </p:nvCxnSpPr>
        <p:spPr bwMode="gray">
          <a:xfrm>
            <a:off x="7276651" y="3723878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Connector 76"/>
          <p:cNvCxnSpPr/>
          <p:nvPr/>
        </p:nvCxnSpPr>
        <p:spPr bwMode="gray">
          <a:xfrm flipH="1">
            <a:off x="7294569" y="4233841"/>
            <a:ext cx="990195" cy="1"/>
          </a:xfrm>
          <a:prstGeom prst="line">
            <a:avLst/>
          </a:prstGeom>
          <a:noFill/>
          <a:ln w="9525" cap="rnd" cmpd="sng" algn="ctr">
            <a:solidFill>
              <a:schemeClr val="accent3"/>
            </a:solidFill>
            <a:prstDash val="solid"/>
            <a:tailEnd type="oval" w="lg" len="lg"/>
          </a:ln>
          <a:effectLst/>
        </p:spPr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900" dirty="0"/>
              <a:t>A kutatás háttere</a:t>
            </a:r>
            <a:endParaRPr lang="en-US" sz="2900" dirty="0"/>
          </a:p>
        </p:txBody>
      </p:sp>
      <p:cxnSp>
        <p:nvCxnSpPr>
          <p:cNvPr id="154" name="Straight Connector 153"/>
          <p:cNvCxnSpPr/>
          <p:nvPr/>
        </p:nvCxnSpPr>
        <p:spPr bwMode="gray">
          <a:xfrm>
            <a:off x="1637589" y="717424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55" name="Straight Connector 154"/>
          <p:cNvCxnSpPr/>
          <p:nvPr/>
        </p:nvCxnSpPr>
        <p:spPr bwMode="gray">
          <a:xfrm>
            <a:off x="1094267" y="1216820"/>
            <a:ext cx="543323" cy="0"/>
          </a:xfrm>
          <a:prstGeom prst="line">
            <a:avLst/>
          </a:prstGeom>
          <a:noFill/>
          <a:ln w="9525" cap="rnd" cmpd="sng" algn="ctr">
            <a:solidFill>
              <a:schemeClr val="accent5"/>
            </a:solidFill>
            <a:prstDash val="solid"/>
            <a:tailEnd type="oval" w="lg" len="lg"/>
          </a:ln>
          <a:effectLst/>
        </p:spPr>
      </p:cxnSp>
      <p:sp>
        <p:nvSpPr>
          <p:cNvPr id="156" name="Text Placeholder 3"/>
          <p:cNvSpPr txBox="1">
            <a:spLocks/>
          </p:cNvSpPr>
          <p:nvPr/>
        </p:nvSpPr>
        <p:spPr bwMode="gray">
          <a:xfrm>
            <a:off x="1761798" y="930471"/>
            <a:ext cx="4826426" cy="6647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15+ éves Oroszlányi lakosság</a:t>
            </a:r>
          </a:p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minta reprezentatív a fenti csoportra a legfontosabb demográfiai változók, így nem és életkor mentén</a:t>
            </a:r>
          </a:p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Mintanagyság: 500 fő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7" name="Oval 156"/>
          <p:cNvSpPr/>
          <p:nvPr/>
        </p:nvSpPr>
        <p:spPr bwMode="gray">
          <a:xfrm>
            <a:off x="179512" y="717472"/>
            <a:ext cx="985674" cy="96506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Text Placeholder 3"/>
          <p:cNvSpPr txBox="1">
            <a:spLocks/>
          </p:cNvSpPr>
          <p:nvPr/>
        </p:nvSpPr>
        <p:spPr bwMode="gray">
          <a:xfrm>
            <a:off x="1761798" y="681099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8E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CÉLCSOPORT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8E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 bwMode="gray">
          <a:xfrm>
            <a:off x="7834798" y="1529223"/>
            <a:ext cx="985674" cy="96506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3" name="Straight Connector 162"/>
          <p:cNvCxnSpPr/>
          <p:nvPr/>
        </p:nvCxnSpPr>
        <p:spPr bwMode="gray">
          <a:xfrm>
            <a:off x="7276651" y="1529706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64" name="Straight Connector 163"/>
          <p:cNvCxnSpPr/>
          <p:nvPr/>
        </p:nvCxnSpPr>
        <p:spPr bwMode="gray">
          <a:xfrm flipH="1">
            <a:off x="7294569" y="2039670"/>
            <a:ext cx="990195" cy="1"/>
          </a:xfrm>
          <a:prstGeom prst="line">
            <a:avLst/>
          </a:prstGeom>
          <a:noFill/>
          <a:ln w="9525" cap="rnd" cmpd="sng" algn="ctr">
            <a:solidFill>
              <a:schemeClr val="accent2"/>
            </a:solidFill>
            <a:prstDash val="solid"/>
            <a:tailEnd type="oval" w="lg" len="lg"/>
          </a:ln>
          <a:effectLst/>
        </p:spPr>
      </p:cxnSp>
      <p:sp>
        <p:nvSpPr>
          <p:cNvPr id="176" name="Text Placeholder 3"/>
          <p:cNvSpPr txBox="1">
            <a:spLocks/>
          </p:cNvSpPr>
          <p:nvPr/>
        </p:nvSpPr>
        <p:spPr bwMode="gray">
          <a:xfrm>
            <a:off x="3189011" y="1857128"/>
            <a:ext cx="3898714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CATI (Computer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Assisted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Telephone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Interviewing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) </a:t>
            </a:r>
            <a:b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módszer, a válaszadókat telefonos megkereséssel, tapasztalt kérdező biztosok bevonásával interjúvolta az Ipsos.</a:t>
            </a:r>
          </a:p>
        </p:txBody>
      </p:sp>
      <p:sp>
        <p:nvSpPr>
          <p:cNvPr id="177" name="Text Placeholder 3"/>
          <p:cNvSpPr txBox="1">
            <a:spLocks/>
          </p:cNvSpPr>
          <p:nvPr/>
        </p:nvSpPr>
        <p:spPr bwMode="gray">
          <a:xfrm>
            <a:off x="3189011" y="1582556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MÓDSZER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val 177"/>
          <p:cNvSpPr/>
          <p:nvPr/>
        </p:nvSpPr>
        <p:spPr bwMode="gray">
          <a:xfrm>
            <a:off x="179512" y="2648077"/>
            <a:ext cx="985674" cy="96506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9" name="Straight Connector 178"/>
          <p:cNvCxnSpPr/>
          <p:nvPr/>
        </p:nvCxnSpPr>
        <p:spPr bwMode="gray">
          <a:xfrm>
            <a:off x="1637589" y="2648560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80" name="Straight Connector 179"/>
          <p:cNvCxnSpPr/>
          <p:nvPr/>
        </p:nvCxnSpPr>
        <p:spPr bwMode="gray">
          <a:xfrm>
            <a:off x="1165187" y="3130143"/>
            <a:ext cx="470513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tailEnd type="oval" w="lg" len="lg"/>
          </a:ln>
          <a:effectLst/>
        </p:spPr>
      </p:cxnSp>
      <p:sp>
        <p:nvSpPr>
          <p:cNvPr id="185" name="Text Placeholder 3"/>
          <p:cNvSpPr txBox="1">
            <a:spLocks/>
          </p:cNvSpPr>
          <p:nvPr/>
        </p:nvSpPr>
        <p:spPr bwMode="gray">
          <a:xfrm>
            <a:off x="1767709" y="3075806"/>
            <a:ext cx="5355959" cy="3323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050"/>
            </a:lvl1pPr>
            <a:lvl2pPr marL="180975" indent="-180975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 defTabSz="1043056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kérdőív hossza kb. 25 perc volt,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fieldwork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b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2018. október 2-től 15-ig tartott</a:t>
            </a:r>
          </a:p>
        </p:txBody>
      </p:sp>
      <p:sp>
        <p:nvSpPr>
          <p:cNvPr id="186" name="Text Placeholder 3"/>
          <p:cNvSpPr txBox="1">
            <a:spLocks/>
          </p:cNvSpPr>
          <p:nvPr/>
        </p:nvSpPr>
        <p:spPr bwMode="gray">
          <a:xfrm>
            <a:off x="1763689" y="2837439"/>
            <a:ext cx="5614945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FIELDWORK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val 186"/>
          <p:cNvSpPr/>
          <p:nvPr/>
        </p:nvSpPr>
        <p:spPr bwMode="gray">
          <a:xfrm>
            <a:off x="7834798" y="3751868"/>
            <a:ext cx="985674" cy="96506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Text Placeholder 3"/>
          <p:cNvSpPr txBox="1">
            <a:spLocks/>
          </p:cNvSpPr>
          <p:nvPr/>
        </p:nvSpPr>
        <p:spPr bwMode="gray">
          <a:xfrm>
            <a:off x="1761798" y="3910387"/>
            <a:ext cx="5298830" cy="99719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050"/>
            </a:lvl1pPr>
            <a:lvl2pPr marL="180975" indent="-180975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 defTabSz="1043056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kérdések alapmegoszlása után háttérváltozók szerinti bontásban is közöljük a szignifikáns eltéréseket. A kerekítések miatt a százalékok összege eltérhet a száztól. </a:t>
            </a:r>
          </a:p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Szignifikáns összefüggések: nagyobb mint 95% annak valószínűsége, hogy a kapott összefüggések a teljes vizsgált célcsoportra nézve is igazak, azaz ilyen esetben a vélemények közötti eltérések nem csak a véletlennek köszönhetők. </a:t>
            </a:r>
          </a:p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Text Placeholder 3"/>
          <p:cNvSpPr txBox="1">
            <a:spLocks/>
          </p:cNvSpPr>
          <p:nvPr/>
        </p:nvSpPr>
        <p:spPr bwMode="gray">
          <a:xfrm>
            <a:off x="3189011" y="3651870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ELEMZÉS</a:t>
            </a:r>
          </a:p>
        </p:txBody>
      </p:sp>
      <p:sp>
        <p:nvSpPr>
          <p:cNvPr id="193" name="Freeform 6"/>
          <p:cNvSpPr>
            <a:spLocks noChangeAspect="1"/>
          </p:cNvSpPr>
          <p:nvPr/>
        </p:nvSpPr>
        <p:spPr bwMode="auto">
          <a:xfrm>
            <a:off x="366626" y="837086"/>
            <a:ext cx="654545" cy="654545"/>
          </a:xfrm>
          <a:custGeom>
            <a:avLst/>
            <a:gdLst/>
            <a:ahLst/>
            <a:cxnLst>
              <a:cxn ang="0">
                <a:pos x="134" y="129"/>
              </a:cxn>
              <a:cxn ang="0">
                <a:pos x="119" y="133"/>
              </a:cxn>
              <a:cxn ang="0">
                <a:pos x="106" y="132"/>
              </a:cxn>
              <a:cxn ang="0">
                <a:pos x="193" y="52"/>
              </a:cxn>
              <a:cxn ang="0">
                <a:pos x="217" y="51"/>
              </a:cxn>
              <a:cxn ang="0">
                <a:pos x="238" y="28"/>
              </a:cxn>
              <a:cxn ang="0">
                <a:pos x="218" y="27"/>
              </a:cxn>
              <a:cxn ang="0">
                <a:pos x="219" y="19"/>
              </a:cxn>
              <a:cxn ang="0">
                <a:pos x="211" y="20"/>
              </a:cxn>
              <a:cxn ang="0">
                <a:pos x="210" y="0"/>
              </a:cxn>
              <a:cxn ang="0">
                <a:pos x="187" y="21"/>
              </a:cxn>
              <a:cxn ang="0">
                <a:pos x="186" y="45"/>
              </a:cxn>
              <a:cxn ang="0">
                <a:pos x="109" y="19"/>
              </a:cxn>
              <a:cxn ang="0">
                <a:pos x="0" y="129"/>
              </a:cxn>
              <a:cxn ang="0">
                <a:pos x="109" y="238"/>
              </a:cxn>
              <a:cxn ang="0">
                <a:pos x="219" y="129"/>
              </a:cxn>
              <a:cxn ang="0">
                <a:pos x="178" y="75"/>
              </a:cxn>
              <a:cxn ang="0">
                <a:pos x="171" y="190"/>
              </a:cxn>
              <a:cxn ang="0">
                <a:pos x="48" y="190"/>
              </a:cxn>
              <a:cxn ang="0">
                <a:pos x="48" y="67"/>
              </a:cxn>
              <a:cxn ang="0">
                <a:pos x="167" y="64"/>
              </a:cxn>
              <a:cxn ang="0">
                <a:pos x="109" y="61"/>
              </a:cxn>
              <a:cxn ang="0">
                <a:pos x="42" y="129"/>
              </a:cxn>
              <a:cxn ang="0">
                <a:pos x="109" y="196"/>
              </a:cxn>
              <a:cxn ang="0">
                <a:pos x="177" y="129"/>
              </a:cxn>
              <a:cxn ang="0">
                <a:pos x="147" y="105"/>
              </a:cxn>
              <a:cxn ang="0">
                <a:pos x="141" y="161"/>
              </a:cxn>
              <a:cxn ang="0">
                <a:pos x="77" y="161"/>
              </a:cxn>
              <a:cxn ang="0">
                <a:pos x="77" y="97"/>
              </a:cxn>
              <a:cxn ang="0">
                <a:pos x="138" y="94"/>
              </a:cxn>
              <a:cxn ang="0">
                <a:pos x="109" y="104"/>
              </a:cxn>
              <a:cxn ang="0">
                <a:pos x="109" y="154"/>
              </a:cxn>
            </a:cxnLst>
            <a:rect l="0" t="0" r="r" b="b"/>
            <a:pathLst>
              <a:path w="238" h="238">
                <a:moveTo>
                  <a:pt x="109" y="154"/>
                </a:moveTo>
                <a:cubicBezTo>
                  <a:pt x="123" y="154"/>
                  <a:pt x="134" y="143"/>
                  <a:pt x="134" y="129"/>
                </a:cubicBezTo>
                <a:cubicBezTo>
                  <a:pt x="134" y="126"/>
                  <a:pt x="134" y="122"/>
                  <a:pt x="133" y="120"/>
                </a:cubicBezTo>
                <a:cubicBezTo>
                  <a:pt x="119" y="133"/>
                  <a:pt x="119" y="133"/>
                  <a:pt x="119" y="133"/>
                </a:cubicBezTo>
                <a:cubicBezTo>
                  <a:pt x="115" y="137"/>
                  <a:pt x="108" y="136"/>
                  <a:pt x="106" y="132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8" y="134"/>
                  <a:pt x="111" y="134"/>
                  <a:pt x="113" y="132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215" y="52"/>
                  <a:pt x="215" y="52"/>
                  <a:pt x="215" y="52"/>
                </a:cubicBezTo>
                <a:cubicBezTo>
                  <a:pt x="216" y="52"/>
                  <a:pt x="217" y="51"/>
                  <a:pt x="217" y="51"/>
                </a:cubicBezTo>
                <a:cubicBezTo>
                  <a:pt x="237" y="31"/>
                  <a:pt x="237" y="31"/>
                  <a:pt x="237" y="31"/>
                </a:cubicBezTo>
                <a:cubicBezTo>
                  <a:pt x="238" y="30"/>
                  <a:pt x="238" y="29"/>
                  <a:pt x="238" y="28"/>
                </a:cubicBezTo>
                <a:cubicBezTo>
                  <a:pt x="237" y="27"/>
                  <a:pt x="237" y="27"/>
                  <a:pt x="236" y="27"/>
                </a:cubicBezTo>
                <a:cubicBezTo>
                  <a:pt x="218" y="27"/>
                  <a:pt x="218" y="27"/>
                  <a:pt x="218" y="27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21" y="24"/>
                  <a:pt x="221" y="21"/>
                  <a:pt x="219" y="19"/>
                </a:cubicBezTo>
                <a:cubicBezTo>
                  <a:pt x="217" y="17"/>
                  <a:pt x="214" y="17"/>
                  <a:pt x="212" y="19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2"/>
                  <a:pt x="211" y="2"/>
                  <a:pt x="211" y="2"/>
                </a:cubicBezTo>
                <a:cubicBezTo>
                  <a:pt x="211" y="1"/>
                  <a:pt x="211" y="1"/>
                  <a:pt x="210" y="0"/>
                </a:cubicBezTo>
                <a:cubicBezTo>
                  <a:pt x="209" y="0"/>
                  <a:pt x="208" y="0"/>
                  <a:pt x="207" y="1"/>
                </a:cubicBezTo>
                <a:cubicBezTo>
                  <a:pt x="187" y="21"/>
                  <a:pt x="187" y="21"/>
                  <a:pt x="187" y="21"/>
                </a:cubicBezTo>
                <a:cubicBezTo>
                  <a:pt x="187" y="21"/>
                  <a:pt x="186" y="22"/>
                  <a:pt x="186" y="23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64" y="30"/>
                  <a:pt x="138" y="19"/>
                  <a:pt x="109" y="19"/>
                </a:cubicBezTo>
                <a:cubicBezTo>
                  <a:pt x="79" y="19"/>
                  <a:pt x="52" y="32"/>
                  <a:pt x="32" y="51"/>
                </a:cubicBezTo>
                <a:cubicBezTo>
                  <a:pt x="12" y="71"/>
                  <a:pt x="0" y="99"/>
                  <a:pt x="0" y="129"/>
                </a:cubicBezTo>
                <a:cubicBezTo>
                  <a:pt x="0" y="159"/>
                  <a:pt x="12" y="186"/>
                  <a:pt x="32" y="206"/>
                </a:cubicBezTo>
                <a:cubicBezTo>
                  <a:pt x="52" y="226"/>
                  <a:pt x="79" y="238"/>
                  <a:pt x="109" y="238"/>
                </a:cubicBezTo>
                <a:cubicBezTo>
                  <a:pt x="139" y="238"/>
                  <a:pt x="167" y="226"/>
                  <a:pt x="187" y="206"/>
                </a:cubicBezTo>
                <a:cubicBezTo>
                  <a:pt x="206" y="186"/>
                  <a:pt x="219" y="159"/>
                  <a:pt x="219" y="129"/>
                </a:cubicBezTo>
                <a:cubicBezTo>
                  <a:pt x="219" y="102"/>
                  <a:pt x="209" y="78"/>
                  <a:pt x="194" y="59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89" y="90"/>
                  <a:pt x="196" y="108"/>
                  <a:pt x="196" y="129"/>
                </a:cubicBezTo>
                <a:cubicBezTo>
                  <a:pt x="196" y="153"/>
                  <a:pt x="186" y="175"/>
                  <a:pt x="171" y="190"/>
                </a:cubicBezTo>
                <a:cubicBezTo>
                  <a:pt x="155" y="206"/>
                  <a:pt x="133" y="216"/>
                  <a:pt x="109" y="216"/>
                </a:cubicBezTo>
                <a:cubicBezTo>
                  <a:pt x="85" y="216"/>
                  <a:pt x="63" y="206"/>
                  <a:pt x="48" y="190"/>
                </a:cubicBezTo>
                <a:cubicBezTo>
                  <a:pt x="32" y="175"/>
                  <a:pt x="22" y="153"/>
                  <a:pt x="22" y="129"/>
                </a:cubicBezTo>
                <a:cubicBezTo>
                  <a:pt x="22" y="105"/>
                  <a:pt x="32" y="83"/>
                  <a:pt x="48" y="67"/>
                </a:cubicBezTo>
                <a:cubicBezTo>
                  <a:pt x="63" y="51"/>
                  <a:pt x="85" y="42"/>
                  <a:pt x="109" y="42"/>
                </a:cubicBezTo>
                <a:cubicBezTo>
                  <a:pt x="132" y="42"/>
                  <a:pt x="152" y="50"/>
                  <a:pt x="167" y="64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42" y="67"/>
                  <a:pt x="126" y="61"/>
                  <a:pt x="109" y="61"/>
                </a:cubicBezTo>
                <a:cubicBezTo>
                  <a:pt x="91" y="61"/>
                  <a:pt x="74" y="69"/>
                  <a:pt x="61" y="81"/>
                </a:cubicBezTo>
                <a:cubicBezTo>
                  <a:pt x="49" y="93"/>
                  <a:pt x="42" y="110"/>
                  <a:pt x="42" y="129"/>
                </a:cubicBezTo>
                <a:cubicBezTo>
                  <a:pt x="42" y="147"/>
                  <a:pt x="49" y="164"/>
                  <a:pt x="61" y="177"/>
                </a:cubicBezTo>
                <a:cubicBezTo>
                  <a:pt x="74" y="189"/>
                  <a:pt x="91" y="196"/>
                  <a:pt x="109" y="196"/>
                </a:cubicBezTo>
                <a:cubicBezTo>
                  <a:pt x="128" y="196"/>
                  <a:pt x="145" y="189"/>
                  <a:pt x="157" y="177"/>
                </a:cubicBezTo>
                <a:cubicBezTo>
                  <a:pt x="169" y="164"/>
                  <a:pt x="177" y="147"/>
                  <a:pt x="177" y="129"/>
                </a:cubicBezTo>
                <a:cubicBezTo>
                  <a:pt x="177" y="114"/>
                  <a:pt x="172" y="100"/>
                  <a:pt x="164" y="89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52" y="112"/>
                  <a:pt x="154" y="120"/>
                  <a:pt x="154" y="129"/>
                </a:cubicBezTo>
                <a:cubicBezTo>
                  <a:pt x="154" y="141"/>
                  <a:pt x="149" y="152"/>
                  <a:pt x="141" y="161"/>
                </a:cubicBezTo>
                <a:cubicBezTo>
                  <a:pt x="133" y="169"/>
                  <a:pt x="122" y="174"/>
                  <a:pt x="109" y="174"/>
                </a:cubicBezTo>
                <a:cubicBezTo>
                  <a:pt x="97" y="174"/>
                  <a:pt x="85" y="169"/>
                  <a:pt x="77" y="161"/>
                </a:cubicBezTo>
                <a:cubicBezTo>
                  <a:pt x="69" y="152"/>
                  <a:pt x="64" y="141"/>
                  <a:pt x="64" y="129"/>
                </a:cubicBezTo>
                <a:cubicBezTo>
                  <a:pt x="64" y="116"/>
                  <a:pt x="69" y="105"/>
                  <a:pt x="77" y="97"/>
                </a:cubicBezTo>
                <a:cubicBezTo>
                  <a:pt x="85" y="89"/>
                  <a:pt x="97" y="84"/>
                  <a:pt x="109" y="84"/>
                </a:cubicBezTo>
                <a:cubicBezTo>
                  <a:pt x="120" y="84"/>
                  <a:pt x="130" y="87"/>
                  <a:pt x="138" y="94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19" y="105"/>
                  <a:pt x="114" y="104"/>
                  <a:pt x="109" y="104"/>
                </a:cubicBezTo>
                <a:cubicBezTo>
                  <a:pt x="95" y="104"/>
                  <a:pt x="84" y="115"/>
                  <a:pt x="84" y="129"/>
                </a:cubicBezTo>
                <a:cubicBezTo>
                  <a:pt x="84" y="143"/>
                  <a:pt x="95" y="154"/>
                  <a:pt x="109" y="1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7" name="Group 236"/>
          <p:cNvGrpSpPr>
            <a:grpSpLocks noChangeAspect="1"/>
          </p:cNvGrpSpPr>
          <p:nvPr/>
        </p:nvGrpSpPr>
        <p:grpSpPr>
          <a:xfrm>
            <a:off x="8003768" y="3915934"/>
            <a:ext cx="686174" cy="595041"/>
            <a:chOff x="5308600" y="2025650"/>
            <a:chExt cx="812800" cy="704850"/>
          </a:xfrm>
          <a:solidFill>
            <a:schemeClr val="bg1"/>
          </a:solidFill>
        </p:grpSpPr>
        <p:sp>
          <p:nvSpPr>
            <p:cNvPr id="238" name="Freeform 5"/>
            <p:cNvSpPr>
              <a:spLocks noEditPoints="1"/>
            </p:cNvSpPr>
            <p:nvPr/>
          </p:nvSpPr>
          <p:spPr bwMode="auto">
            <a:xfrm>
              <a:off x="5575300" y="2184400"/>
              <a:ext cx="546100" cy="546100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28" y="118"/>
                </a:cxn>
                <a:cxn ang="0">
                  <a:pos x="4" y="126"/>
                </a:cxn>
                <a:cxn ang="0">
                  <a:pos x="6" y="158"/>
                </a:cxn>
                <a:cxn ang="0">
                  <a:pos x="28" y="178"/>
                </a:cxn>
                <a:cxn ang="0">
                  <a:pos x="20" y="196"/>
                </a:cxn>
                <a:cxn ang="0">
                  <a:pos x="4" y="218"/>
                </a:cxn>
                <a:cxn ang="0">
                  <a:pos x="22" y="244"/>
                </a:cxn>
                <a:cxn ang="0">
                  <a:pos x="46" y="244"/>
                </a:cxn>
                <a:cxn ang="0">
                  <a:pos x="52" y="268"/>
                </a:cxn>
                <a:cxn ang="0">
                  <a:pos x="48" y="296"/>
                </a:cxn>
                <a:cxn ang="0">
                  <a:pos x="76" y="310"/>
                </a:cxn>
                <a:cxn ang="0">
                  <a:pos x="106" y="302"/>
                </a:cxn>
                <a:cxn ang="0">
                  <a:pos x="116" y="316"/>
                </a:cxn>
                <a:cxn ang="0">
                  <a:pos x="126" y="342"/>
                </a:cxn>
                <a:cxn ang="0">
                  <a:pos x="158" y="338"/>
                </a:cxn>
                <a:cxn ang="0">
                  <a:pos x="178" y="318"/>
                </a:cxn>
                <a:cxn ang="0">
                  <a:pos x="196" y="324"/>
                </a:cxn>
                <a:cxn ang="0">
                  <a:pos x="216" y="342"/>
                </a:cxn>
                <a:cxn ang="0">
                  <a:pos x="242" y="324"/>
                </a:cxn>
                <a:cxn ang="0">
                  <a:pos x="250" y="294"/>
                </a:cxn>
                <a:cxn ang="0">
                  <a:pos x="268" y="292"/>
                </a:cxn>
                <a:cxn ang="0">
                  <a:pos x="296" y="296"/>
                </a:cxn>
                <a:cxn ang="0">
                  <a:pos x="308" y="268"/>
                </a:cxn>
                <a:cxn ang="0">
                  <a:pos x="300" y="240"/>
                </a:cxn>
                <a:cxn ang="0">
                  <a:pos x="316" y="228"/>
                </a:cxn>
                <a:cxn ang="0">
                  <a:pos x="340" y="218"/>
                </a:cxn>
                <a:cxn ang="0">
                  <a:pos x="338" y="186"/>
                </a:cxn>
                <a:cxn ang="0">
                  <a:pos x="316" y="166"/>
                </a:cxn>
                <a:cxn ang="0">
                  <a:pos x="324" y="148"/>
                </a:cxn>
                <a:cxn ang="0">
                  <a:pos x="340" y="128"/>
                </a:cxn>
                <a:cxn ang="0">
                  <a:pos x="322" y="102"/>
                </a:cxn>
                <a:cxn ang="0">
                  <a:pos x="294" y="94"/>
                </a:cxn>
                <a:cxn ang="0">
                  <a:pos x="292" y="76"/>
                </a:cxn>
                <a:cxn ang="0">
                  <a:pos x="296" y="50"/>
                </a:cxn>
                <a:cxn ang="0">
                  <a:pos x="268" y="36"/>
                </a:cxn>
                <a:cxn ang="0">
                  <a:pos x="238" y="44"/>
                </a:cxn>
                <a:cxn ang="0">
                  <a:pos x="228" y="28"/>
                </a:cxn>
                <a:cxn ang="0">
                  <a:pos x="218" y="4"/>
                </a:cxn>
                <a:cxn ang="0">
                  <a:pos x="186" y="6"/>
                </a:cxn>
                <a:cxn ang="0">
                  <a:pos x="166" y="28"/>
                </a:cxn>
                <a:cxn ang="0">
                  <a:pos x="148" y="20"/>
                </a:cxn>
                <a:cxn ang="0">
                  <a:pos x="128" y="4"/>
                </a:cxn>
                <a:cxn ang="0">
                  <a:pos x="102" y="22"/>
                </a:cxn>
                <a:cxn ang="0">
                  <a:pos x="94" y="50"/>
                </a:cxn>
                <a:cxn ang="0">
                  <a:pos x="76" y="52"/>
                </a:cxn>
                <a:cxn ang="0">
                  <a:pos x="48" y="48"/>
                </a:cxn>
                <a:cxn ang="0">
                  <a:pos x="36" y="78"/>
                </a:cxn>
                <a:cxn ang="0">
                  <a:pos x="162" y="72"/>
                </a:cxn>
                <a:cxn ang="0">
                  <a:pos x="248" y="106"/>
                </a:cxn>
                <a:cxn ang="0">
                  <a:pos x="272" y="182"/>
                </a:cxn>
                <a:cxn ang="0">
                  <a:pos x="222" y="260"/>
                </a:cxn>
                <a:cxn ang="0">
                  <a:pos x="144" y="270"/>
                </a:cxn>
                <a:cxn ang="0">
                  <a:pos x="76" y="204"/>
                </a:cxn>
                <a:cxn ang="0">
                  <a:pos x="82" y="126"/>
                </a:cxn>
                <a:cxn ang="0">
                  <a:pos x="142" y="76"/>
                </a:cxn>
              </a:cxnLst>
              <a:rect l="0" t="0" r="r" b="b"/>
              <a:pathLst>
                <a:path w="344" h="344">
                  <a:moveTo>
                    <a:pt x="38" y="82"/>
                  </a:moveTo>
                  <a:lnTo>
                    <a:pt x="38" y="82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4" y="106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4" y="116"/>
                  </a:lnTo>
                  <a:lnTo>
                    <a:pt x="28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14" y="116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2" y="152"/>
                  </a:lnTo>
                  <a:lnTo>
                    <a:pt x="6" y="158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8" y="166"/>
                  </a:lnTo>
                  <a:lnTo>
                    <a:pt x="24" y="172"/>
                  </a:lnTo>
                  <a:lnTo>
                    <a:pt x="28" y="178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188"/>
                  </a:lnTo>
                  <a:lnTo>
                    <a:pt x="24" y="192"/>
                  </a:lnTo>
                  <a:lnTo>
                    <a:pt x="20" y="196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8" y="202"/>
                  </a:lnTo>
                  <a:lnTo>
                    <a:pt x="4" y="210"/>
                  </a:lnTo>
                  <a:lnTo>
                    <a:pt x="4" y="21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8" y="234"/>
                  </a:lnTo>
                  <a:lnTo>
                    <a:pt x="14" y="240"/>
                  </a:lnTo>
                  <a:lnTo>
                    <a:pt x="22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34" y="242"/>
                  </a:lnTo>
                  <a:lnTo>
                    <a:pt x="40" y="242"/>
                  </a:lnTo>
                  <a:lnTo>
                    <a:pt x="46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50" y="252"/>
                  </a:lnTo>
                  <a:lnTo>
                    <a:pt x="52" y="260"/>
                  </a:lnTo>
                  <a:lnTo>
                    <a:pt x="52" y="268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6" y="280"/>
                  </a:lnTo>
                  <a:lnTo>
                    <a:pt x="46" y="288"/>
                  </a:lnTo>
                  <a:lnTo>
                    <a:pt x="48" y="296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2" y="308"/>
                  </a:lnTo>
                  <a:lnTo>
                    <a:pt x="70" y="310"/>
                  </a:lnTo>
                  <a:lnTo>
                    <a:pt x="76" y="310"/>
                  </a:lnTo>
                  <a:lnTo>
                    <a:pt x="82" y="306"/>
                  </a:lnTo>
                  <a:lnTo>
                    <a:pt x="82" y="306"/>
                  </a:lnTo>
                  <a:lnTo>
                    <a:pt x="88" y="302"/>
                  </a:lnTo>
                  <a:lnTo>
                    <a:pt x="98" y="300"/>
                  </a:lnTo>
                  <a:lnTo>
                    <a:pt x="106" y="302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6" y="316"/>
                  </a:lnTo>
                  <a:lnTo>
                    <a:pt x="116" y="322"/>
                  </a:lnTo>
                  <a:lnTo>
                    <a:pt x="116" y="322"/>
                  </a:lnTo>
                  <a:lnTo>
                    <a:pt x="116" y="330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44" y="344"/>
                  </a:lnTo>
                  <a:lnTo>
                    <a:pt x="152" y="342"/>
                  </a:lnTo>
                  <a:lnTo>
                    <a:pt x="158" y="338"/>
                  </a:lnTo>
                  <a:lnTo>
                    <a:pt x="162" y="332"/>
                  </a:lnTo>
                  <a:lnTo>
                    <a:pt x="162" y="332"/>
                  </a:lnTo>
                  <a:lnTo>
                    <a:pt x="164" y="326"/>
                  </a:lnTo>
                  <a:lnTo>
                    <a:pt x="172" y="322"/>
                  </a:lnTo>
                  <a:lnTo>
                    <a:pt x="178" y="318"/>
                  </a:lnTo>
                  <a:lnTo>
                    <a:pt x="184" y="316"/>
                  </a:lnTo>
                  <a:lnTo>
                    <a:pt x="184" y="316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6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2" y="336"/>
                  </a:lnTo>
                  <a:lnTo>
                    <a:pt x="208" y="340"/>
                  </a:lnTo>
                  <a:lnTo>
                    <a:pt x="216" y="342"/>
                  </a:lnTo>
                  <a:lnTo>
                    <a:pt x="226" y="340"/>
                  </a:lnTo>
                  <a:lnTo>
                    <a:pt x="226" y="340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42" y="324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0"/>
                  </a:lnTo>
                  <a:lnTo>
                    <a:pt x="246" y="302"/>
                  </a:lnTo>
                  <a:lnTo>
                    <a:pt x="250" y="29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8" y="290"/>
                  </a:lnTo>
                  <a:lnTo>
                    <a:pt x="264" y="290"/>
                  </a:lnTo>
                  <a:lnTo>
                    <a:pt x="268" y="292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80" y="300"/>
                  </a:lnTo>
                  <a:lnTo>
                    <a:pt x="288" y="300"/>
                  </a:lnTo>
                  <a:lnTo>
                    <a:pt x="296" y="296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8" y="282"/>
                  </a:lnTo>
                  <a:lnTo>
                    <a:pt x="310" y="274"/>
                  </a:lnTo>
                  <a:lnTo>
                    <a:pt x="308" y="268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2" y="256"/>
                  </a:lnTo>
                  <a:lnTo>
                    <a:pt x="300" y="248"/>
                  </a:lnTo>
                  <a:lnTo>
                    <a:pt x="300" y="24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0"/>
                  </a:lnTo>
                  <a:lnTo>
                    <a:pt x="310" y="228"/>
                  </a:lnTo>
                  <a:lnTo>
                    <a:pt x="316" y="228"/>
                  </a:lnTo>
                  <a:lnTo>
                    <a:pt x="322" y="228"/>
                  </a:lnTo>
                  <a:lnTo>
                    <a:pt x="322" y="228"/>
                  </a:lnTo>
                  <a:lnTo>
                    <a:pt x="330" y="228"/>
                  </a:lnTo>
                  <a:lnTo>
                    <a:pt x="336" y="224"/>
                  </a:lnTo>
                  <a:lnTo>
                    <a:pt x="340" y="21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00"/>
                  </a:lnTo>
                  <a:lnTo>
                    <a:pt x="342" y="192"/>
                  </a:lnTo>
                  <a:lnTo>
                    <a:pt x="338" y="186"/>
                  </a:lnTo>
                  <a:lnTo>
                    <a:pt x="332" y="184"/>
                  </a:lnTo>
                  <a:lnTo>
                    <a:pt x="332" y="184"/>
                  </a:lnTo>
                  <a:lnTo>
                    <a:pt x="326" y="180"/>
                  </a:lnTo>
                  <a:lnTo>
                    <a:pt x="320" y="174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6" y="160"/>
                  </a:lnTo>
                  <a:lnTo>
                    <a:pt x="316" y="156"/>
                  </a:lnTo>
                  <a:lnTo>
                    <a:pt x="320" y="152"/>
                  </a:lnTo>
                  <a:lnTo>
                    <a:pt x="324" y="148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6" y="142"/>
                  </a:lnTo>
                  <a:lnTo>
                    <a:pt x="340" y="136"/>
                  </a:lnTo>
                  <a:lnTo>
                    <a:pt x="340" y="128"/>
                  </a:lnTo>
                  <a:lnTo>
                    <a:pt x="340" y="118"/>
                  </a:lnTo>
                  <a:lnTo>
                    <a:pt x="340" y="118"/>
                  </a:lnTo>
                  <a:lnTo>
                    <a:pt x="336" y="110"/>
                  </a:lnTo>
                  <a:lnTo>
                    <a:pt x="330" y="104"/>
                  </a:lnTo>
                  <a:lnTo>
                    <a:pt x="322" y="102"/>
                  </a:lnTo>
                  <a:lnTo>
                    <a:pt x="316" y="102"/>
                  </a:lnTo>
                  <a:lnTo>
                    <a:pt x="316" y="102"/>
                  </a:lnTo>
                  <a:lnTo>
                    <a:pt x="308" y="102"/>
                  </a:lnTo>
                  <a:lnTo>
                    <a:pt x="302" y="98"/>
                  </a:lnTo>
                  <a:lnTo>
                    <a:pt x="294" y="9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88" y="86"/>
                  </a:lnTo>
                  <a:lnTo>
                    <a:pt x="290" y="82"/>
                  </a:lnTo>
                  <a:lnTo>
                    <a:pt x="292" y="76"/>
                  </a:lnTo>
                  <a:lnTo>
                    <a:pt x="296" y="70"/>
                  </a:lnTo>
                  <a:lnTo>
                    <a:pt x="296" y="70"/>
                  </a:lnTo>
                  <a:lnTo>
                    <a:pt x="298" y="64"/>
                  </a:lnTo>
                  <a:lnTo>
                    <a:pt x="298" y="56"/>
                  </a:lnTo>
                  <a:lnTo>
                    <a:pt x="296" y="50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2" y="38"/>
                  </a:lnTo>
                  <a:lnTo>
                    <a:pt x="274" y="34"/>
                  </a:lnTo>
                  <a:lnTo>
                    <a:pt x="268" y="36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56" y="42"/>
                  </a:lnTo>
                  <a:lnTo>
                    <a:pt x="246" y="44"/>
                  </a:lnTo>
                  <a:lnTo>
                    <a:pt x="238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0" y="40"/>
                  </a:lnTo>
                  <a:lnTo>
                    <a:pt x="228" y="34"/>
                  </a:lnTo>
                  <a:lnTo>
                    <a:pt x="228" y="2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28" y="16"/>
                  </a:lnTo>
                  <a:lnTo>
                    <a:pt x="224" y="8"/>
                  </a:lnTo>
                  <a:lnTo>
                    <a:pt x="218" y="4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0" y="18"/>
                  </a:lnTo>
                  <a:lnTo>
                    <a:pt x="172" y="24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56" y="28"/>
                  </a:lnTo>
                  <a:lnTo>
                    <a:pt x="152" y="26"/>
                  </a:lnTo>
                  <a:lnTo>
                    <a:pt x="148" y="20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2" y="8"/>
                  </a:lnTo>
                  <a:lnTo>
                    <a:pt x="136" y="4"/>
                  </a:lnTo>
                  <a:lnTo>
                    <a:pt x="128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0" y="10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36"/>
                  </a:lnTo>
                  <a:lnTo>
                    <a:pt x="98" y="44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0" y="54"/>
                  </a:lnTo>
                  <a:lnTo>
                    <a:pt x="76" y="52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4" y="46"/>
                  </a:lnTo>
                  <a:lnTo>
                    <a:pt x="56" y="46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6" y="62"/>
                  </a:lnTo>
                  <a:lnTo>
                    <a:pt x="34" y="70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38" y="82"/>
                  </a:lnTo>
                  <a:close/>
                  <a:moveTo>
                    <a:pt x="142" y="76"/>
                  </a:moveTo>
                  <a:lnTo>
                    <a:pt x="142" y="76"/>
                  </a:lnTo>
                  <a:lnTo>
                    <a:pt x="162" y="72"/>
                  </a:lnTo>
                  <a:lnTo>
                    <a:pt x="180" y="72"/>
                  </a:lnTo>
                  <a:lnTo>
                    <a:pt x="200" y="76"/>
                  </a:lnTo>
                  <a:lnTo>
                    <a:pt x="218" y="82"/>
                  </a:lnTo>
                  <a:lnTo>
                    <a:pt x="234" y="94"/>
                  </a:lnTo>
                  <a:lnTo>
                    <a:pt x="248" y="106"/>
                  </a:lnTo>
                  <a:lnTo>
                    <a:pt x="260" y="122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72" y="162"/>
                  </a:lnTo>
                  <a:lnTo>
                    <a:pt x="272" y="182"/>
                  </a:lnTo>
                  <a:lnTo>
                    <a:pt x="268" y="200"/>
                  </a:lnTo>
                  <a:lnTo>
                    <a:pt x="262" y="218"/>
                  </a:lnTo>
                  <a:lnTo>
                    <a:pt x="252" y="234"/>
                  </a:lnTo>
                  <a:lnTo>
                    <a:pt x="238" y="248"/>
                  </a:lnTo>
                  <a:lnTo>
                    <a:pt x="222" y="26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182" y="272"/>
                  </a:lnTo>
                  <a:lnTo>
                    <a:pt x="164" y="272"/>
                  </a:lnTo>
                  <a:lnTo>
                    <a:pt x="144" y="270"/>
                  </a:lnTo>
                  <a:lnTo>
                    <a:pt x="126" y="262"/>
                  </a:lnTo>
                  <a:lnTo>
                    <a:pt x="110" y="252"/>
                  </a:lnTo>
                  <a:lnTo>
                    <a:pt x="96" y="238"/>
                  </a:lnTo>
                  <a:lnTo>
                    <a:pt x="84" y="22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2" y="184"/>
                  </a:lnTo>
                  <a:lnTo>
                    <a:pt x="72" y="164"/>
                  </a:lnTo>
                  <a:lnTo>
                    <a:pt x="76" y="144"/>
                  </a:lnTo>
                  <a:lnTo>
                    <a:pt x="82" y="126"/>
                  </a:lnTo>
                  <a:lnTo>
                    <a:pt x="92" y="110"/>
                  </a:lnTo>
                  <a:lnTo>
                    <a:pt x="106" y="96"/>
                  </a:lnTo>
                  <a:lnTo>
                    <a:pt x="122" y="84"/>
                  </a:lnTo>
                  <a:lnTo>
                    <a:pt x="142" y="76"/>
                  </a:lnTo>
                  <a:lnTo>
                    <a:pt x="14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6"/>
            <p:cNvSpPr>
              <a:spLocks noEditPoints="1"/>
            </p:cNvSpPr>
            <p:nvPr/>
          </p:nvSpPr>
          <p:spPr bwMode="auto">
            <a:xfrm>
              <a:off x="5308600" y="2025650"/>
              <a:ext cx="352425" cy="34925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14" y="74"/>
                </a:cxn>
                <a:cxn ang="0">
                  <a:pos x="0" y="86"/>
                </a:cxn>
                <a:cxn ang="0">
                  <a:pos x="8" y="102"/>
                </a:cxn>
                <a:cxn ang="0">
                  <a:pos x="18" y="120"/>
                </a:cxn>
                <a:cxn ang="0">
                  <a:pos x="4" y="134"/>
                </a:cxn>
                <a:cxn ang="0">
                  <a:pos x="10" y="154"/>
                </a:cxn>
                <a:cxn ang="0">
                  <a:pos x="30" y="156"/>
                </a:cxn>
                <a:cxn ang="0">
                  <a:pos x="32" y="176"/>
                </a:cxn>
                <a:cxn ang="0">
                  <a:pos x="36" y="194"/>
                </a:cxn>
                <a:cxn ang="0">
                  <a:pos x="54" y="196"/>
                </a:cxn>
                <a:cxn ang="0">
                  <a:pos x="72" y="194"/>
                </a:cxn>
                <a:cxn ang="0">
                  <a:pos x="76" y="212"/>
                </a:cxn>
                <a:cxn ang="0">
                  <a:pos x="94" y="220"/>
                </a:cxn>
                <a:cxn ang="0">
                  <a:pos x="106" y="208"/>
                </a:cxn>
                <a:cxn ang="0">
                  <a:pos x="124" y="204"/>
                </a:cxn>
                <a:cxn ang="0">
                  <a:pos x="140" y="218"/>
                </a:cxn>
                <a:cxn ang="0">
                  <a:pos x="156" y="208"/>
                </a:cxn>
                <a:cxn ang="0">
                  <a:pos x="164" y="186"/>
                </a:cxn>
                <a:cxn ang="0">
                  <a:pos x="176" y="190"/>
                </a:cxn>
                <a:cxn ang="0">
                  <a:pos x="194" y="186"/>
                </a:cxn>
                <a:cxn ang="0">
                  <a:pos x="196" y="168"/>
                </a:cxn>
                <a:cxn ang="0">
                  <a:pos x="196" y="148"/>
                </a:cxn>
                <a:cxn ang="0">
                  <a:pos x="216" y="144"/>
                </a:cxn>
                <a:cxn ang="0">
                  <a:pos x="220" y="122"/>
                </a:cxn>
                <a:cxn ang="0">
                  <a:pos x="206" y="110"/>
                </a:cxn>
                <a:cxn ang="0">
                  <a:pos x="212" y="92"/>
                </a:cxn>
                <a:cxn ang="0">
                  <a:pos x="218" y="76"/>
                </a:cxn>
                <a:cxn ang="0">
                  <a:pos x="204" y="64"/>
                </a:cxn>
                <a:cxn ang="0">
                  <a:pos x="188" y="58"/>
                </a:cxn>
                <a:cxn ang="0">
                  <a:pos x="192" y="40"/>
                </a:cxn>
                <a:cxn ang="0">
                  <a:pos x="182" y="22"/>
                </a:cxn>
                <a:cxn ang="0">
                  <a:pos x="164" y="26"/>
                </a:cxn>
                <a:cxn ang="0">
                  <a:pos x="148" y="22"/>
                </a:cxn>
                <a:cxn ang="0">
                  <a:pos x="140" y="2"/>
                </a:cxn>
                <a:cxn ang="0">
                  <a:pos x="120" y="4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76" y="2"/>
                </a:cxn>
                <a:cxn ang="0">
                  <a:pos x="66" y="18"/>
                </a:cxn>
                <a:cxn ang="0">
                  <a:pos x="56" y="34"/>
                </a:cxn>
                <a:cxn ang="0">
                  <a:pos x="36" y="28"/>
                </a:cxn>
                <a:cxn ang="0">
                  <a:pos x="22" y="44"/>
                </a:cxn>
                <a:cxn ang="0">
                  <a:pos x="92" y="48"/>
                </a:cxn>
                <a:cxn ang="0">
                  <a:pos x="152" y="58"/>
                </a:cxn>
                <a:cxn ang="0">
                  <a:pos x="176" y="102"/>
                </a:cxn>
                <a:cxn ang="0">
                  <a:pos x="154" y="160"/>
                </a:cxn>
                <a:cxn ang="0">
                  <a:pos x="106" y="174"/>
                </a:cxn>
                <a:cxn ang="0">
                  <a:pos x="54" y="142"/>
                </a:cxn>
                <a:cxn ang="0">
                  <a:pos x="48" y="92"/>
                </a:cxn>
                <a:cxn ang="0">
                  <a:pos x="92" y="48"/>
                </a:cxn>
              </a:cxnLst>
              <a:rect l="0" t="0" r="r" b="b"/>
              <a:pathLst>
                <a:path w="222" h="220">
                  <a:moveTo>
                    <a:pt x="26" y="52"/>
                  </a:moveTo>
                  <a:lnTo>
                    <a:pt x="26" y="52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2"/>
                  </a:lnTo>
                  <a:lnTo>
                    <a:pt x="22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2" y="13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6" y="150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6" y="154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4" y="166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0" y="180"/>
                  </a:lnTo>
                  <a:lnTo>
                    <a:pt x="30" y="184"/>
                  </a:lnTo>
                  <a:lnTo>
                    <a:pt x="32" y="190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0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8" y="194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12"/>
                  </a:lnTo>
                  <a:lnTo>
                    <a:pt x="78" y="216"/>
                  </a:lnTo>
                  <a:lnTo>
                    <a:pt x="82" y="218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4" y="220"/>
                  </a:lnTo>
                  <a:lnTo>
                    <a:pt x="98" y="220"/>
                  </a:lnTo>
                  <a:lnTo>
                    <a:pt x="102" y="21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6" y="208"/>
                  </a:lnTo>
                  <a:lnTo>
                    <a:pt x="110" y="206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30" y="216"/>
                  </a:lnTo>
                  <a:lnTo>
                    <a:pt x="134" y="218"/>
                  </a:lnTo>
                  <a:lnTo>
                    <a:pt x="140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0" y="214"/>
                  </a:lnTo>
                  <a:lnTo>
                    <a:pt x="154" y="212"/>
                  </a:lnTo>
                  <a:lnTo>
                    <a:pt x="156" y="208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6" y="190"/>
                  </a:lnTo>
                  <a:lnTo>
                    <a:pt x="176" y="190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90" y="190"/>
                  </a:lnTo>
                  <a:lnTo>
                    <a:pt x="194" y="186"/>
                  </a:lnTo>
                  <a:lnTo>
                    <a:pt x="194" y="186"/>
                  </a:lnTo>
                  <a:lnTo>
                    <a:pt x="198" y="180"/>
                  </a:lnTo>
                  <a:lnTo>
                    <a:pt x="200" y="176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4" y="164"/>
                  </a:lnTo>
                  <a:lnTo>
                    <a:pt x="194" y="158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6" y="148"/>
                  </a:lnTo>
                  <a:lnTo>
                    <a:pt x="200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6" y="144"/>
                  </a:lnTo>
                  <a:lnTo>
                    <a:pt x="220" y="140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28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0" y="114"/>
                  </a:lnTo>
                  <a:lnTo>
                    <a:pt x="206" y="11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0"/>
                  </a:lnTo>
                  <a:lnTo>
                    <a:pt x="206" y="96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16" y="90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216" y="70"/>
                  </a:lnTo>
                  <a:lnTo>
                    <a:pt x="212" y="66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94" y="62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2" y="40"/>
                  </a:lnTo>
                  <a:lnTo>
                    <a:pt x="192" y="36"/>
                  </a:lnTo>
                  <a:lnTo>
                    <a:pt x="190" y="30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2" y="22"/>
                  </a:lnTo>
                  <a:lnTo>
                    <a:pt x="178" y="22"/>
                  </a:lnTo>
                  <a:lnTo>
                    <a:pt x="172" y="2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8" y="24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8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0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6" y="10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30" y="48"/>
                  </a:lnTo>
                  <a:lnTo>
                    <a:pt x="140" y="52"/>
                  </a:lnTo>
                  <a:lnTo>
                    <a:pt x="152" y="58"/>
                  </a:lnTo>
                  <a:lnTo>
                    <a:pt x="160" y="68"/>
                  </a:lnTo>
                  <a:lnTo>
                    <a:pt x="168" y="78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6" y="102"/>
                  </a:lnTo>
                  <a:lnTo>
                    <a:pt x="176" y="116"/>
                  </a:lnTo>
                  <a:lnTo>
                    <a:pt x="174" y="128"/>
                  </a:lnTo>
                  <a:lnTo>
                    <a:pt x="168" y="140"/>
                  </a:lnTo>
                  <a:lnTo>
                    <a:pt x="162" y="150"/>
                  </a:lnTo>
                  <a:lnTo>
                    <a:pt x="154" y="160"/>
                  </a:lnTo>
                  <a:lnTo>
                    <a:pt x="144" y="166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18" y="174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2" y="168"/>
                  </a:lnTo>
                  <a:lnTo>
                    <a:pt x="70" y="160"/>
                  </a:lnTo>
                  <a:lnTo>
                    <a:pt x="62" y="152"/>
                  </a:lnTo>
                  <a:lnTo>
                    <a:pt x="54" y="142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16"/>
                  </a:lnTo>
                  <a:lnTo>
                    <a:pt x="46" y="104"/>
                  </a:lnTo>
                  <a:lnTo>
                    <a:pt x="48" y="92"/>
                  </a:lnTo>
                  <a:lnTo>
                    <a:pt x="54" y="80"/>
                  </a:lnTo>
                  <a:lnTo>
                    <a:pt x="60" y="70"/>
                  </a:lnTo>
                  <a:lnTo>
                    <a:pt x="68" y="60"/>
                  </a:lnTo>
                  <a:lnTo>
                    <a:pt x="80" y="54"/>
                  </a:lnTo>
                  <a:lnTo>
                    <a:pt x="92" y="48"/>
                  </a:lnTo>
                  <a:lnTo>
                    <a:pt x="9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7"/>
            <p:cNvSpPr>
              <a:spLocks noEditPoints="1"/>
            </p:cNvSpPr>
            <p:nvPr/>
          </p:nvSpPr>
          <p:spPr bwMode="auto">
            <a:xfrm>
              <a:off x="5311775" y="2378075"/>
              <a:ext cx="269875" cy="269875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10" y="58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8" y="82"/>
                </a:cxn>
                <a:cxn ang="0">
                  <a:pos x="12" y="96"/>
                </a:cxn>
                <a:cxn ang="0">
                  <a:pos x="2" y="104"/>
                </a:cxn>
                <a:cxn ang="0">
                  <a:pos x="4" y="116"/>
                </a:cxn>
                <a:cxn ang="0">
                  <a:pos x="14" y="120"/>
                </a:cxn>
                <a:cxn ang="0">
                  <a:pos x="24" y="128"/>
                </a:cxn>
                <a:cxn ang="0">
                  <a:pos x="22" y="138"/>
                </a:cxn>
                <a:cxn ang="0">
                  <a:pos x="26" y="150"/>
                </a:cxn>
                <a:cxn ang="0">
                  <a:pos x="40" y="152"/>
                </a:cxn>
                <a:cxn ang="0">
                  <a:pos x="54" y="150"/>
                </a:cxn>
                <a:cxn ang="0">
                  <a:pos x="56" y="160"/>
                </a:cxn>
                <a:cxn ang="0">
                  <a:pos x="66" y="170"/>
                </a:cxn>
                <a:cxn ang="0">
                  <a:pos x="78" y="168"/>
                </a:cxn>
                <a:cxn ang="0">
                  <a:pos x="84" y="158"/>
                </a:cxn>
                <a:cxn ang="0">
                  <a:pos x="98" y="164"/>
                </a:cxn>
                <a:cxn ang="0">
                  <a:pos x="106" y="168"/>
                </a:cxn>
                <a:cxn ang="0">
                  <a:pos x="118" y="164"/>
                </a:cxn>
                <a:cxn ang="0">
                  <a:pos x="120" y="154"/>
                </a:cxn>
                <a:cxn ang="0">
                  <a:pos x="130" y="144"/>
                </a:cxn>
                <a:cxn ang="0">
                  <a:pos x="142" y="148"/>
                </a:cxn>
                <a:cxn ang="0">
                  <a:pos x="152" y="140"/>
                </a:cxn>
                <a:cxn ang="0">
                  <a:pos x="150" y="130"/>
                </a:cxn>
                <a:cxn ang="0">
                  <a:pos x="148" y="116"/>
                </a:cxn>
                <a:cxn ang="0">
                  <a:pos x="162" y="112"/>
                </a:cxn>
                <a:cxn ang="0">
                  <a:pos x="170" y="104"/>
                </a:cxn>
                <a:cxn ang="0">
                  <a:pos x="164" y="90"/>
                </a:cxn>
                <a:cxn ang="0">
                  <a:pos x="156" y="80"/>
                </a:cxn>
                <a:cxn ang="0">
                  <a:pos x="162" y="72"/>
                </a:cxn>
                <a:cxn ang="0">
                  <a:pos x="168" y="58"/>
                </a:cxn>
                <a:cxn ang="0">
                  <a:pos x="160" y="50"/>
                </a:cxn>
                <a:cxn ang="0">
                  <a:pos x="148" y="48"/>
                </a:cxn>
                <a:cxn ang="0">
                  <a:pos x="146" y="34"/>
                </a:cxn>
                <a:cxn ang="0">
                  <a:pos x="146" y="24"/>
                </a:cxn>
                <a:cxn ang="0">
                  <a:pos x="136" y="18"/>
                </a:cxn>
                <a:cxn ang="0">
                  <a:pos x="126" y="22"/>
                </a:cxn>
                <a:cxn ang="0">
                  <a:pos x="112" y="18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70" y="4"/>
                </a:cxn>
                <a:cxn ang="0">
                  <a:pos x="58" y="2"/>
                </a:cxn>
                <a:cxn ang="0">
                  <a:pos x="50" y="14"/>
                </a:cxn>
                <a:cxn ang="0">
                  <a:pos x="44" y="26"/>
                </a:cxn>
                <a:cxn ang="0">
                  <a:pos x="34" y="24"/>
                </a:cxn>
                <a:cxn ang="0">
                  <a:pos x="20" y="28"/>
                </a:cxn>
                <a:cxn ang="0">
                  <a:pos x="16" y="38"/>
                </a:cxn>
                <a:cxn ang="0">
                  <a:pos x="70" y="38"/>
                </a:cxn>
                <a:cxn ang="0">
                  <a:pos x="108" y="40"/>
                </a:cxn>
                <a:cxn ang="0">
                  <a:pos x="132" y="70"/>
                </a:cxn>
                <a:cxn ang="0">
                  <a:pos x="132" y="100"/>
                </a:cxn>
                <a:cxn ang="0">
                  <a:pos x="108" y="128"/>
                </a:cxn>
                <a:cxn ang="0">
                  <a:pos x="80" y="136"/>
                </a:cxn>
                <a:cxn ang="0">
                  <a:pos x="46" y="118"/>
                </a:cxn>
                <a:cxn ang="0">
                  <a:pos x="34" y="90"/>
                </a:cxn>
                <a:cxn ang="0">
                  <a:pos x="46" y="54"/>
                </a:cxn>
                <a:cxn ang="0">
                  <a:pos x="70" y="38"/>
                </a:cxn>
              </a:cxnLst>
              <a:rect l="0" t="0" r="r" b="b"/>
              <a:pathLst>
                <a:path w="170" h="170">
                  <a:moveTo>
                    <a:pt x="18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52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4" y="150"/>
                  </a:lnTo>
                  <a:lnTo>
                    <a:pt x="48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4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4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0" y="170"/>
                  </a:lnTo>
                  <a:lnTo>
                    <a:pt x="74" y="170"/>
                  </a:lnTo>
                  <a:lnTo>
                    <a:pt x="78" y="168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4" y="158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00" y="166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6" y="166"/>
                  </a:lnTo>
                  <a:lnTo>
                    <a:pt x="118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4"/>
                  </a:lnTo>
                  <a:lnTo>
                    <a:pt x="120" y="150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30" y="144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6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2" y="140"/>
                  </a:lnTo>
                  <a:lnTo>
                    <a:pt x="152" y="136"/>
                  </a:lnTo>
                  <a:lnTo>
                    <a:pt x="152" y="132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48" y="126"/>
                  </a:lnTo>
                  <a:lnTo>
                    <a:pt x="148" y="122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2" y="112"/>
                  </a:lnTo>
                  <a:lnTo>
                    <a:pt x="166" y="112"/>
                  </a:lnTo>
                  <a:lnTo>
                    <a:pt x="168" y="108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0"/>
                  </a:lnTo>
                  <a:lnTo>
                    <a:pt x="168" y="96"/>
                  </a:lnTo>
                  <a:lnTo>
                    <a:pt x="166" y="9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8" y="86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8" y="32"/>
                  </a:lnTo>
                  <a:lnTo>
                    <a:pt x="148" y="28"/>
                  </a:lnTo>
                  <a:lnTo>
                    <a:pt x="146" y="24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2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1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10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close/>
                  <a:moveTo>
                    <a:pt x="70" y="38"/>
                  </a:moveTo>
                  <a:lnTo>
                    <a:pt x="70" y="38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98" y="38"/>
                  </a:lnTo>
                  <a:lnTo>
                    <a:pt x="108" y="40"/>
                  </a:lnTo>
                  <a:lnTo>
                    <a:pt x="116" y="46"/>
                  </a:lnTo>
                  <a:lnTo>
                    <a:pt x="122" y="52"/>
                  </a:lnTo>
                  <a:lnTo>
                    <a:pt x="128" y="6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4" y="80"/>
                  </a:lnTo>
                  <a:lnTo>
                    <a:pt x="134" y="90"/>
                  </a:lnTo>
                  <a:lnTo>
                    <a:pt x="132" y="100"/>
                  </a:lnTo>
                  <a:lnTo>
                    <a:pt x="128" y="108"/>
                  </a:lnTo>
                  <a:lnTo>
                    <a:pt x="124" y="116"/>
                  </a:lnTo>
                  <a:lnTo>
                    <a:pt x="116" y="124"/>
                  </a:lnTo>
                  <a:lnTo>
                    <a:pt x="108" y="12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90" y="134"/>
                  </a:lnTo>
                  <a:lnTo>
                    <a:pt x="80" y="136"/>
                  </a:lnTo>
                  <a:lnTo>
                    <a:pt x="70" y="134"/>
                  </a:lnTo>
                  <a:lnTo>
                    <a:pt x="62" y="130"/>
                  </a:lnTo>
                  <a:lnTo>
                    <a:pt x="54" y="124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0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2"/>
                  </a:lnTo>
                  <a:lnTo>
                    <a:pt x="46" y="54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70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Freeform 24"/>
          <p:cNvSpPr>
            <a:spLocks noChangeAspect="1" noEditPoints="1"/>
          </p:cNvSpPr>
          <p:nvPr/>
        </p:nvSpPr>
        <p:spPr bwMode="auto">
          <a:xfrm>
            <a:off x="8116567" y="1618160"/>
            <a:ext cx="449965" cy="739526"/>
          </a:xfrm>
          <a:custGeom>
            <a:avLst/>
            <a:gdLst/>
            <a:ahLst/>
            <a:cxnLst>
              <a:cxn ang="0">
                <a:pos x="43" y="33"/>
              </a:cxn>
              <a:cxn ang="0">
                <a:pos x="142" y="58"/>
              </a:cxn>
              <a:cxn ang="0">
                <a:pos x="185" y="33"/>
              </a:cxn>
              <a:cxn ang="0">
                <a:pos x="185" y="330"/>
              </a:cxn>
              <a:cxn ang="0">
                <a:pos x="0" y="48"/>
              </a:cxn>
              <a:cxn ang="0">
                <a:pos x="20" y="300"/>
              </a:cxn>
              <a:cxn ang="0">
                <a:pos x="40" y="152"/>
              </a:cxn>
              <a:cxn ang="0">
                <a:pos x="54" y="120"/>
              </a:cxn>
              <a:cxn ang="0">
                <a:pos x="60" y="145"/>
              </a:cxn>
              <a:cxn ang="0">
                <a:pos x="79" y="142"/>
              </a:cxn>
              <a:cxn ang="0">
                <a:pos x="79" y="142"/>
              </a:cxn>
              <a:cxn ang="0">
                <a:pos x="160" y="129"/>
              </a:cxn>
              <a:cxn ang="0">
                <a:pos x="93" y="136"/>
              </a:cxn>
              <a:cxn ang="0">
                <a:pos x="93" y="143"/>
              </a:cxn>
              <a:cxn ang="0">
                <a:pos x="88" y="99"/>
              </a:cxn>
              <a:cxn ang="0">
                <a:pos x="56" y="128"/>
              </a:cxn>
              <a:cxn ang="0">
                <a:pos x="69" y="128"/>
              </a:cxn>
              <a:cxn ang="0">
                <a:pos x="58" y="178"/>
              </a:cxn>
              <a:cxn ang="0">
                <a:pos x="47" y="210"/>
              </a:cxn>
              <a:cxn ang="0">
                <a:pos x="40" y="216"/>
              </a:cxn>
              <a:cxn ang="0">
                <a:pos x="73" y="216"/>
              </a:cxn>
              <a:cxn ang="0">
                <a:pos x="160" y="187"/>
              </a:cxn>
              <a:cxn ang="0">
                <a:pos x="93" y="187"/>
              </a:cxn>
              <a:cxn ang="0">
                <a:pos x="160" y="207"/>
              </a:cxn>
              <a:cxn ang="0">
                <a:pos x="69" y="193"/>
              </a:cxn>
              <a:cxn ang="0">
                <a:pos x="68" y="213"/>
              </a:cxn>
              <a:cxn ang="0">
                <a:pos x="69" y="193"/>
              </a:cxn>
              <a:cxn ang="0">
                <a:pos x="88" y="228"/>
              </a:cxn>
              <a:cxn ang="0">
                <a:pos x="56" y="257"/>
              </a:cxn>
              <a:cxn ang="0">
                <a:pos x="69" y="258"/>
              </a:cxn>
              <a:cxn ang="0">
                <a:pos x="160" y="272"/>
              </a:cxn>
              <a:cxn ang="0">
                <a:pos x="93" y="251"/>
              </a:cxn>
              <a:cxn ang="0">
                <a:pos x="93" y="258"/>
              </a:cxn>
              <a:cxn ang="0">
                <a:pos x="79" y="281"/>
              </a:cxn>
              <a:cxn ang="0">
                <a:pos x="40" y="281"/>
              </a:cxn>
              <a:cxn ang="0">
                <a:pos x="54" y="249"/>
              </a:cxn>
              <a:cxn ang="0">
                <a:pos x="60" y="274"/>
              </a:cxn>
              <a:cxn ang="0">
                <a:pos x="88" y="23"/>
              </a:cxn>
              <a:cxn ang="0">
                <a:pos x="100" y="12"/>
              </a:cxn>
              <a:cxn ang="0">
                <a:pos x="58" y="18"/>
              </a:cxn>
              <a:cxn ang="0">
                <a:pos x="122" y="18"/>
              </a:cxn>
              <a:cxn ang="0">
                <a:pos x="151" y="43"/>
              </a:cxn>
              <a:cxn ang="0">
                <a:pos x="49" y="43"/>
              </a:cxn>
            </a:cxnLst>
            <a:rect l="0" t="0" r="r" b="b"/>
            <a:pathLst>
              <a:path w="200" h="330">
                <a:moveTo>
                  <a:pt x="0" y="48"/>
                </a:moveTo>
                <a:cubicBezTo>
                  <a:pt x="0" y="40"/>
                  <a:pt x="7" y="33"/>
                  <a:pt x="15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52"/>
                  <a:pt x="50" y="58"/>
                  <a:pt x="58" y="5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0" y="58"/>
                  <a:pt x="157" y="52"/>
                  <a:pt x="157" y="4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93" y="33"/>
                  <a:pt x="200" y="40"/>
                  <a:pt x="200" y="48"/>
                </a:cubicBezTo>
                <a:cubicBezTo>
                  <a:pt x="200" y="314"/>
                  <a:pt x="200" y="314"/>
                  <a:pt x="200" y="314"/>
                </a:cubicBezTo>
                <a:cubicBezTo>
                  <a:pt x="200" y="323"/>
                  <a:pt x="193" y="330"/>
                  <a:pt x="185" y="330"/>
                </a:cubicBezTo>
                <a:cubicBezTo>
                  <a:pt x="15" y="330"/>
                  <a:pt x="15" y="330"/>
                  <a:pt x="15" y="330"/>
                </a:cubicBezTo>
                <a:cubicBezTo>
                  <a:pt x="7" y="330"/>
                  <a:pt x="0" y="323"/>
                  <a:pt x="0" y="314"/>
                </a:cubicBezTo>
                <a:cubicBezTo>
                  <a:pt x="0" y="48"/>
                  <a:pt x="0" y="48"/>
                  <a:pt x="0" y="48"/>
                </a:cubicBezTo>
                <a:close/>
                <a:moveTo>
                  <a:pt x="180" y="88"/>
                </a:moveTo>
                <a:cubicBezTo>
                  <a:pt x="20" y="88"/>
                  <a:pt x="20" y="88"/>
                  <a:pt x="20" y="88"/>
                </a:cubicBezTo>
                <a:cubicBezTo>
                  <a:pt x="20" y="300"/>
                  <a:pt x="20" y="300"/>
                  <a:pt x="20" y="30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88"/>
                  <a:pt x="180" y="88"/>
                  <a:pt x="180" y="88"/>
                </a:cubicBezTo>
                <a:close/>
                <a:moveTo>
                  <a:pt x="40" y="152"/>
                </a:moveTo>
                <a:cubicBezTo>
                  <a:pt x="40" y="113"/>
                  <a:pt x="40" y="113"/>
                  <a:pt x="40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40" y="152"/>
                  <a:pt x="40" y="152"/>
                  <a:pt x="40" y="152"/>
                </a:cubicBezTo>
                <a:close/>
                <a:moveTo>
                  <a:pt x="79" y="142"/>
                </a:moveTo>
                <a:cubicBezTo>
                  <a:pt x="79" y="152"/>
                  <a:pt x="79" y="152"/>
                  <a:pt x="79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5" y="149"/>
                  <a:pt x="77" y="145"/>
                  <a:pt x="79" y="142"/>
                </a:cubicBezTo>
                <a:close/>
                <a:moveTo>
                  <a:pt x="93" y="122"/>
                </a:moveTo>
                <a:cubicBezTo>
                  <a:pt x="160" y="122"/>
                  <a:pt x="160" y="122"/>
                  <a:pt x="160" y="122"/>
                </a:cubicBezTo>
                <a:cubicBezTo>
                  <a:pt x="160" y="129"/>
                  <a:pt x="160" y="129"/>
                  <a:pt x="160" y="129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93" y="122"/>
                  <a:pt x="93" y="122"/>
                  <a:pt x="93" y="122"/>
                </a:cubicBezTo>
                <a:close/>
                <a:moveTo>
                  <a:pt x="93" y="136"/>
                </a:moveTo>
                <a:cubicBezTo>
                  <a:pt x="160" y="136"/>
                  <a:pt x="160" y="136"/>
                  <a:pt x="160" y="136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36"/>
                  <a:pt x="93" y="136"/>
                  <a:pt x="93" y="136"/>
                </a:cubicBezTo>
                <a:close/>
                <a:moveTo>
                  <a:pt x="69" y="128"/>
                </a:moveTo>
                <a:cubicBezTo>
                  <a:pt x="69" y="128"/>
                  <a:pt x="82" y="107"/>
                  <a:pt x="88" y="99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87" y="116"/>
                  <a:pt x="70" y="145"/>
                  <a:pt x="68" y="149"/>
                </a:cubicBezTo>
                <a:cubicBezTo>
                  <a:pt x="68" y="149"/>
                  <a:pt x="58" y="130"/>
                  <a:pt x="56" y="128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66" y="123"/>
                  <a:pt x="69" y="128"/>
                  <a:pt x="69" y="128"/>
                </a:cubicBezTo>
                <a:cubicBezTo>
                  <a:pt x="69" y="128"/>
                  <a:pt x="69" y="128"/>
                  <a:pt x="69" y="128"/>
                </a:cubicBezTo>
                <a:close/>
                <a:moveTo>
                  <a:pt x="40" y="216"/>
                </a:moveTo>
                <a:cubicBezTo>
                  <a:pt x="40" y="178"/>
                  <a:pt x="40" y="178"/>
                  <a:pt x="40" y="178"/>
                </a:cubicBezTo>
                <a:cubicBezTo>
                  <a:pt x="58" y="178"/>
                  <a:pt x="58" y="178"/>
                  <a:pt x="58" y="178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7" y="210"/>
                  <a:pt x="47" y="210"/>
                  <a:pt x="47" y="210"/>
                </a:cubicBezTo>
                <a:cubicBezTo>
                  <a:pt x="60" y="210"/>
                  <a:pt x="60" y="210"/>
                  <a:pt x="60" y="210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40" y="216"/>
                  <a:pt x="40" y="216"/>
                  <a:pt x="40" y="216"/>
                </a:cubicBezTo>
                <a:close/>
                <a:moveTo>
                  <a:pt x="79" y="206"/>
                </a:moveTo>
                <a:cubicBezTo>
                  <a:pt x="79" y="216"/>
                  <a:pt x="79" y="216"/>
                  <a:pt x="79" y="216"/>
                </a:cubicBezTo>
                <a:cubicBezTo>
                  <a:pt x="73" y="216"/>
                  <a:pt x="73" y="216"/>
                  <a:pt x="73" y="216"/>
                </a:cubicBezTo>
                <a:cubicBezTo>
                  <a:pt x="75" y="213"/>
                  <a:pt x="77" y="210"/>
                  <a:pt x="79" y="206"/>
                </a:cubicBezTo>
                <a:close/>
                <a:moveTo>
                  <a:pt x="93" y="187"/>
                </a:moveTo>
                <a:cubicBezTo>
                  <a:pt x="160" y="187"/>
                  <a:pt x="160" y="187"/>
                  <a:pt x="160" y="187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93" y="194"/>
                  <a:pt x="93" y="194"/>
                  <a:pt x="93" y="194"/>
                </a:cubicBezTo>
                <a:cubicBezTo>
                  <a:pt x="93" y="187"/>
                  <a:pt x="93" y="187"/>
                  <a:pt x="93" y="187"/>
                </a:cubicBezTo>
                <a:close/>
                <a:moveTo>
                  <a:pt x="93" y="201"/>
                </a:moveTo>
                <a:cubicBezTo>
                  <a:pt x="160" y="201"/>
                  <a:pt x="160" y="201"/>
                  <a:pt x="160" y="201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93" y="207"/>
                  <a:pt x="93" y="207"/>
                  <a:pt x="93" y="207"/>
                </a:cubicBezTo>
                <a:cubicBezTo>
                  <a:pt x="93" y="201"/>
                  <a:pt x="93" y="201"/>
                  <a:pt x="93" y="201"/>
                </a:cubicBezTo>
                <a:close/>
                <a:moveTo>
                  <a:pt x="69" y="193"/>
                </a:moveTo>
                <a:cubicBezTo>
                  <a:pt x="69" y="193"/>
                  <a:pt x="82" y="172"/>
                  <a:pt x="88" y="163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87" y="181"/>
                  <a:pt x="70" y="210"/>
                  <a:pt x="68" y="213"/>
                </a:cubicBezTo>
                <a:cubicBezTo>
                  <a:pt x="68" y="213"/>
                  <a:pt x="58" y="195"/>
                  <a:pt x="56" y="192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6" y="187"/>
                  <a:pt x="69" y="192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lose/>
                <a:moveTo>
                  <a:pt x="69" y="258"/>
                </a:moveTo>
                <a:cubicBezTo>
                  <a:pt x="69" y="258"/>
                  <a:pt x="82" y="236"/>
                  <a:pt x="88" y="228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87" y="245"/>
                  <a:pt x="70" y="274"/>
                  <a:pt x="68" y="278"/>
                </a:cubicBezTo>
                <a:cubicBezTo>
                  <a:pt x="68" y="278"/>
                  <a:pt x="58" y="259"/>
                  <a:pt x="56" y="257"/>
                </a:cubicBezTo>
                <a:cubicBezTo>
                  <a:pt x="62" y="246"/>
                  <a:pt x="62" y="246"/>
                  <a:pt x="62" y="246"/>
                </a:cubicBezTo>
                <a:cubicBezTo>
                  <a:pt x="66" y="252"/>
                  <a:pt x="69" y="257"/>
                  <a:pt x="69" y="257"/>
                </a:cubicBezTo>
                <a:cubicBezTo>
                  <a:pt x="69" y="258"/>
                  <a:pt x="69" y="258"/>
                  <a:pt x="69" y="258"/>
                </a:cubicBezTo>
                <a:close/>
                <a:moveTo>
                  <a:pt x="93" y="265"/>
                </a:moveTo>
                <a:cubicBezTo>
                  <a:pt x="160" y="265"/>
                  <a:pt x="160" y="265"/>
                  <a:pt x="160" y="265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93" y="272"/>
                  <a:pt x="93" y="272"/>
                  <a:pt x="93" y="272"/>
                </a:cubicBezTo>
                <a:cubicBezTo>
                  <a:pt x="93" y="265"/>
                  <a:pt x="93" y="265"/>
                  <a:pt x="93" y="265"/>
                </a:cubicBezTo>
                <a:close/>
                <a:moveTo>
                  <a:pt x="93" y="251"/>
                </a:moveTo>
                <a:cubicBezTo>
                  <a:pt x="160" y="251"/>
                  <a:pt x="160" y="251"/>
                  <a:pt x="160" y="251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93" y="258"/>
                  <a:pt x="93" y="258"/>
                  <a:pt x="93" y="258"/>
                </a:cubicBezTo>
                <a:cubicBezTo>
                  <a:pt x="93" y="251"/>
                  <a:pt x="93" y="251"/>
                  <a:pt x="93" y="251"/>
                </a:cubicBezTo>
                <a:close/>
                <a:moveTo>
                  <a:pt x="79" y="271"/>
                </a:moveTo>
                <a:cubicBezTo>
                  <a:pt x="79" y="281"/>
                  <a:pt x="79" y="281"/>
                  <a:pt x="79" y="281"/>
                </a:cubicBezTo>
                <a:cubicBezTo>
                  <a:pt x="73" y="281"/>
                  <a:pt x="73" y="281"/>
                  <a:pt x="73" y="281"/>
                </a:cubicBezTo>
                <a:cubicBezTo>
                  <a:pt x="75" y="278"/>
                  <a:pt x="77" y="274"/>
                  <a:pt x="79" y="271"/>
                </a:cubicBezTo>
                <a:close/>
                <a:moveTo>
                  <a:pt x="40" y="281"/>
                </a:moveTo>
                <a:cubicBezTo>
                  <a:pt x="40" y="242"/>
                  <a:pt x="40" y="242"/>
                  <a:pt x="40" y="242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47" y="249"/>
                  <a:pt x="47" y="249"/>
                  <a:pt x="47" y="249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60" y="274"/>
                  <a:pt x="60" y="274"/>
                  <a:pt x="60" y="274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40" y="281"/>
                  <a:pt x="40" y="281"/>
                  <a:pt x="40" y="281"/>
                </a:cubicBezTo>
                <a:close/>
                <a:moveTo>
                  <a:pt x="88" y="23"/>
                </a:moveTo>
                <a:cubicBezTo>
                  <a:pt x="88" y="30"/>
                  <a:pt x="94" y="35"/>
                  <a:pt x="100" y="35"/>
                </a:cubicBezTo>
                <a:cubicBezTo>
                  <a:pt x="106" y="35"/>
                  <a:pt x="112" y="30"/>
                  <a:pt x="112" y="23"/>
                </a:cubicBezTo>
                <a:cubicBezTo>
                  <a:pt x="112" y="17"/>
                  <a:pt x="106" y="12"/>
                  <a:pt x="100" y="12"/>
                </a:cubicBezTo>
                <a:cubicBezTo>
                  <a:pt x="94" y="12"/>
                  <a:pt x="88" y="17"/>
                  <a:pt x="88" y="23"/>
                </a:cubicBezTo>
                <a:close/>
                <a:moveTo>
                  <a:pt x="49" y="27"/>
                </a:moveTo>
                <a:cubicBezTo>
                  <a:pt x="49" y="22"/>
                  <a:pt x="53" y="18"/>
                  <a:pt x="58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80" y="8"/>
                  <a:pt x="89" y="0"/>
                  <a:pt x="100" y="0"/>
                </a:cubicBezTo>
                <a:cubicBezTo>
                  <a:pt x="111" y="0"/>
                  <a:pt x="120" y="8"/>
                  <a:pt x="12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7" y="18"/>
                  <a:pt x="151" y="22"/>
                  <a:pt x="151" y="27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1" y="48"/>
                  <a:pt x="147" y="52"/>
                  <a:pt x="14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3" y="52"/>
                  <a:pt x="49" y="48"/>
                  <a:pt x="49" y="43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2929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0" name="Group 146484">
            <a:extLst>
              <a:ext uri="{FF2B5EF4-FFF2-40B4-BE49-F238E27FC236}">
                <a16:creationId xmlns:a16="http://schemas.microsoft.com/office/drawing/2014/main" id="{3AA930A9-2EA3-4D9D-B12F-FF2B07BCCCF3}"/>
              </a:ext>
            </a:extLst>
          </p:cNvPr>
          <p:cNvGrpSpPr>
            <a:grpSpLocks noChangeAspect="1"/>
          </p:cNvGrpSpPr>
          <p:nvPr/>
        </p:nvGrpSpPr>
        <p:grpSpPr>
          <a:xfrm>
            <a:off x="438989" y="2802870"/>
            <a:ext cx="466719" cy="654545"/>
            <a:chOff x="7596188" y="711200"/>
            <a:chExt cx="1301749" cy="1825626"/>
          </a:xfrm>
          <a:solidFill>
            <a:schemeClr val="bg1"/>
          </a:solidFill>
        </p:grpSpPr>
        <p:sp>
          <p:nvSpPr>
            <p:cNvPr id="31" name="Freeform 106">
              <a:extLst>
                <a:ext uri="{FF2B5EF4-FFF2-40B4-BE49-F238E27FC236}">
                  <a16:creationId xmlns:a16="http://schemas.microsoft.com/office/drawing/2014/main" id="{34A3E028-BC07-4D82-8373-430401E8C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6188" y="1262063"/>
              <a:ext cx="1274762" cy="1274763"/>
            </a:xfrm>
            <a:custGeom>
              <a:avLst/>
              <a:gdLst>
                <a:gd name="T0" fmla="*/ 340 w 340"/>
                <a:gd name="T1" fmla="*/ 170 h 340"/>
                <a:gd name="T2" fmla="*/ 170 w 340"/>
                <a:gd name="T3" fmla="*/ 340 h 340"/>
                <a:gd name="T4" fmla="*/ 0 w 340"/>
                <a:gd name="T5" fmla="*/ 170 h 340"/>
                <a:gd name="T6" fmla="*/ 170 w 340"/>
                <a:gd name="T7" fmla="*/ 0 h 340"/>
                <a:gd name="T8" fmla="*/ 340 w 340"/>
                <a:gd name="T9" fmla="*/ 170 h 340"/>
                <a:gd name="T10" fmla="*/ 170 w 340"/>
                <a:gd name="T11" fmla="*/ 12 h 340"/>
                <a:gd name="T12" fmla="*/ 12 w 340"/>
                <a:gd name="T13" fmla="*/ 170 h 340"/>
                <a:gd name="T14" fmla="*/ 170 w 340"/>
                <a:gd name="T15" fmla="*/ 328 h 340"/>
                <a:gd name="T16" fmla="*/ 328 w 340"/>
                <a:gd name="T17" fmla="*/ 170 h 340"/>
                <a:gd name="T18" fmla="*/ 170 w 340"/>
                <a:gd name="T19" fmla="*/ 1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cubicBezTo>
                    <a:pt x="340" y="264"/>
                    <a:pt x="264" y="340"/>
                    <a:pt x="170" y="340"/>
                  </a:cubicBezTo>
                  <a:cubicBezTo>
                    <a:pt x="76" y="340"/>
                    <a:pt x="0" y="264"/>
                    <a:pt x="0" y="170"/>
                  </a:cubicBezTo>
                  <a:cubicBezTo>
                    <a:pt x="0" y="76"/>
                    <a:pt x="76" y="0"/>
                    <a:pt x="170" y="0"/>
                  </a:cubicBezTo>
                  <a:cubicBezTo>
                    <a:pt x="264" y="0"/>
                    <a:pt x="340" y="76"/>
                    <a:pt x="340" y="170"/>
                  </a:cubicBezTo>
                  <a:close/>
                  <a:moveTo>
                    <a:pt x="170" y="12"/>
                  </a:moveTo>
                  <a:cubicBezTo>
                    <a:pt x="83" y="12"/>
                    <a:pt x="12" y="83"/>
                    <a:pt x="12" y="170"/>
                  </a:cubicBezTo>
                  <a:cubicBezTo>
                    <a:pt x="12" y="257"/>
                    <a:pt x="83" y="328"/>
                    <a:pt x="170" y="328"/>
                  </a:cubicBezTo>
                  <a:cubicBezTo>
                    <a:pt x="257" y="328"/>
                    <a:pt x="328" y="257"/>
                    <a:pt x="328" y="170"/>
                  </a:cubicBezTo>
                  <a:cubicBezTo>
                    <a:pt x="328" y="83"/>
                    <a:pt x="257" y="12"/>
                    <a:pt x="1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107">
              <a:extLst>
                <a:ext uri="{FF2B5EF4-FFF2-40B4-BE49-F238E27FC236}">
                  <a16:creationId xmlns:a16="http://schemas.microsoft.com/office/drawing/2014/main" id="{715118B7-FB6F-450D-A235-48694D02C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6100" y="1831975"/>
              <a:ext cx="134937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108">
              <a:extLst>
                <a:ext uri="{FF2B5EF4-FFF2-40B4-BE49-F238E27FC236}">
                  <a16:creationId xmlns:a16="http://schemas.microsoft.com/office/drawing/2014/main" id="{6AF830D2-829C-4F35-8298-191F52092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360488"/>
              <a:ext cx="58737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109">
              <a:extLst>
                <a:ext uri="{FF2B5EF4-FFF2-40B4-BE49-F238E27FC236}">
                  <a16:creationId xmlns:a16="http://schemas.microsoft.com/office/drawing/2014/main" id="{ACE8ADE4-8D02-46B5-AB50-A498DFDE1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2384425"/>
              <a:ext cx="58737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110">
              <a:extLst>
                <a:ext uri="{FF2B5EF4-FFF2-40B4-BE49-F238E27FC236}">
                  <a16:creationId xmlns:a16="http://schemas.microsoft.com/office/drawing/2014/main" id="{ED7DB3E9-631C-4C2C-906B-9177567DA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3025" y="1870075"/>
              <a:ext cx="5715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111">
              <a:extLst>
                <a:ext uri="{FF2B5EF4-FFF2-40B4-BE49-F238E27FC236}">
                  <a16:creationId xmlns:a16="http://schemas.microsoft.com/office/drawing/2014/main" id="{BAAAC569-3250-4E57-99B1-750266DA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6963" y="1870075"/>
              <a:ext cx="5715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12">
              <a:extLst>
                <a:ext uri="{FF2B5EF4-FFF2-40B4-BE49-F238E27FC236}">
                  <a16:creationId xmlns:a16="http://schemas.microsoft.com/office/drawing/2014/main" id="{474E623E-2396-4E1C-8AE1-D7C7ED34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675" y="2241550"/>
              <a:ext cx="41275" cy="41275"/>
            </a:xfrm>
            <a:custGeom>
              <a:avLst/>
              <a:gdLst>
                <a:gd name="T0" fmla="*/ 2 w 11"/>
                <a:gd name="T1" fmla="*/ 9 h 11"/>
                <a:gd name="T2" fmla="*/ 2 w 11"/>
                <a:gd name="T3" fmla="*/ 2 h 11"/>
                <a:gd name="T4" fmla="*/ 9 w 11"/>
                <a:gd name="T5" fmla="*/ 2 h 11"/>
                <a:gd name="T6" fmla="*/ 9 w 11"/>
                <a:gd name="T7" fmla="*/ 9 h 11"/>
                <a:gd name="T8" fmla="*/ 2 w 11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9"/>
                  </a:move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13">
              <a:extLst>
                <a:ext uri="{FF2B5EF4-FFF2-40B4-BE49-F238E27FC236}">
                  <a16:creationId xmlns:a16="http://schemas.microsoft.com/office/drawing/2014/main" id="{254CC21F-089F-4E03-87B0-1DC49E270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5" y="2241550"/>
              <a:ext cx="41275" cy="41275"/>
            </a:xfrm>
            <a:custGeom>
              <a:avLst/>
              <a:gdLst>
                <a:gd name="T0" fmla="*/ 2 w 11"/>
                <a:gd name="T1" fmla="*/ 2 h 11"/>
                <a:gd name="T2" fmla="*/ 9 w 11"/>
                <a:gd name="T3" fmla="*/ 2 h 11"/>
                <a:gd name="T4" fmla="*/ 9 w 11"/>
                <a:gd name="T5" fmla="*/ 9 h 11"/>
                <a:gd name="T6" fmla="*/ 2 w 11"/>
                <a:gd name="T7" fmla="*/ 9 h 11"/>
                <a:gd name="T8" fmla="*/ 2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14">
              <a:extLst>
                <a:ext uri="{FF2B5EF4-FFF2-40B4-BE49-F238E27FC236}">
                  <a16:creationId xmlns:a16="http://schemas.microsoft.com/office/drawing/2014/main" id="{FE04893F-5542-487E-9BC6-4AC1FB09A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5" y="1517650"/>
              <a:ext cx="41275" cy="41275"/>
            </a:xfrm>
            <a:custGeom>
              <a:avLst/>
              <a:gdLst>
                <a:gd name="T0" fmla="*/ 9 w 11"/>
                <a:gd name="T1" fmla="*/ 2 h 11"/>
                <a:gd name="T2" fmla="*/ 9 w 11"/>
                <a:gd name="T3" fmla="*/ 9 h 11"/>
                <a:gd name="T4" fmla="*/ 2 w 11"/>
                <a:gd name="T5" fmla="*/ 9 h 11"/>
                <a:gd name="T6" fmla="*/ 2 w 11"/>
                <a:gd name="T7" fmla="*/ 2 h 11"/>
                <a:gd name="T8" fmla="*/ 9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2"/>
                  </a:move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15">
              <a:extLst>
                <a:ext uri="{FF2B5EF4-FFF2-40B4-BE49-F238E27FC236}">
                  <a16:creationId xmlns:a16="http://schemas.microsoft.com/office/drawing/2014/main" id="{242CA6F9-BA00-4578-B765-3C1FC1DD8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675" y="1517650"/>
              <a:ext cx="41275" cy="41275"/>
            </a:xfrm>
            <a:custGeom>
              <a:avLst/>
              <a:gdLst>
                <a:gd name="T0" fmla="*/ 9 w 11"/>
                <a:gd name="T1" fmla="*/ 9 h 11"/>
                <a:gd name="T2" fmla="*/ 2 w 11"/>
                <a:gd name="T3" fmla="*/ 9 h 11"/>
                <a:gd name="T4" fmla="*/ 2 w 11"/>
                <a:gd name="T5" fmla="*/ 2 h 11"/>
                <a:gd name="T6" fmla="*/ 9 w 11"/>
                <a:gd name="T7" fmla="*/ 2 h 11"/>
                <a:gd name="T8" fmla="*/ 9 w 11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9"/>
                  </a:move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116">
              <a:extLst>
                <a:ext uri="{FF2B5EF4-FFF2-40B4-BE49-F238E27FC236}">
                  <a16:creationId xmlns:a16="http://schemas.microsoft.com/office/drawing/2014/main" id="{2904D119-0FF9-4787-BCC7-3C202CA10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5313" y="1881188"/>
              <a:ext cx="36512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17">
              <a:extLst>
                <a:ext uri="{FF2B5EF4-FFF2-40B4-BE49-F238E27FC236}">
                  <a16:creationId xmlns:a16="http://schemas.microsoft.com/office/drawing/2014/main" id="{7C0B90AB-BA03-4B13-B2AF-3AFE0376B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8163" y="1131888"/>
              <a:ext cx="150812" cy="119063"/>
            </a:xfrm>
            <a:custGeom>
              <a:avLst/>
              <a:gdLst>
                <a:gd name="T0" fmla="*/ 0 w 40"/>
                <a:gd name="T1" fmla="*/ 32 h 32"/>
                <a:gd name="T2" fmla="*/ 20 w 40"/>
                <a:gd name="T3" fmla="*/ 31 h 32"/>
                <a:gd name="T4" fmla="*/ 40 w 40"/>
                <a:gd name="T5" fmla="*/ 32 h 32"/>
                <a:gd name="T6" fmla="*/ 40 w 40"/>
                <a:gd name="T7" fmla="*/ 0 h 32"/>
                <a:gd name="T8" fmla="*/ 0 w 40"/>
                <a:gd name="T9" fmla="*/ 0 h 32"/>
                <a:gd name="T10" fmla="*/ 0 w 40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2">
                  <a:moveTo>
                    <a:pt x="0" y="32"/>
                  </a:moveTo>
                  <a:cubicBezTo>
                    <a:pt x="6" y="31"/>
                    <a:pt x="13" y="31"/>
                    <a:pt x="20" y="31"/>
                  </a:cubicBezTo>
                  <a:cubicBezTo>
                    <a:pt x="27" y="31"/>
                    <a:pt x="34" y="31"/>
                    <a:pt x="40" y="3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18">
              <a:extLst>
                <a:ext uri="{FF2B5EF4-FFF2-40B4-BE49-F238E27FC236}">
                  <a16:creationId xmlns:a16="http://schemas.microsoft.com/office/drawing/2014/main" id="{1B584EDA-B613-4AA4-A51F-B06CEAFEE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1650" y="973138"/>
              <a:ext cx="223837" cy="146050"/>
            </a:xfrm>
            <a:custGeom>
              <a:avLst/>
              <a:gdLst>
                <a:gd name="T0" fmla="*/ 60 w 60"/>
                <a:gd name="T1" fmla="*/ 7 h 39"/>
                <a:gd name="T2" fmla="*/ 53 w 60"/>
                <a:gd name="T3" fmla="*/ 0 h 39"/>
                <a:gd name="T4" fmla="*/ 7 w 60"/>
                <a:gd name="T5" fmla="*/ 0 h 39"/>
                <a:gd name="T6" fmla="*/ 0 w 60"/>
                <a:gd name="T7" fmla="*/ 7 h 39"/>
                <a:gd name="T8" fmla="*/ 0 w 60"/>
                <a:gd name="T9" fmla="*/ 31 h 39"/>
                <a:gd name="T10" fmla="*/ 7 w 60"/>
                <a:gd name="T11" fmla="*/ 39 h 39"/>
                <a:gd name="T12" fmla="*/ 53 w 60"/>
                <a:gd name="T13" fmla="*/ 39 h 39"/>
                <a:gd name="T14" fmla="*/ 60 w 60"/>
                <a:gd name="T15" fmla="*/ 31 h 39"/>
                <a:gd name="T16" fmla="*/ 60 w 60"/>
                <a:gd name="T17" fmla="*/ 7 h 39"/>
                <a:gd name="T18" fmla="*/ 8 w 60"/>
                <a:gd name="T19" fmla="*/ 31 h 39"/>
                <a:gd name="T20" fmla="*/ 6 w 60"/>
                <a:gd name="T21" fmla="*/ 33 h 39"/>
                <a:gd name="T22" fmla="*/ 4 w 60"/>
                <a:gd name="T23" fmla="*/ 31 h 39"/>
                <a:gd name="T24" fmla="*/ 4 w 60"/>
                <a:gd name="T25" fmla="*/ 7 h 39"/>
                <a:gd name="T26" fmla="*/ 6 w 60"/>
                <a:gd name="T27" fmla="*/ 5 h 39"/>
                <a:gd name="T28" fmla="*/ 8 w 60"/>
                <a:gd name="T29" fmla="*/ 7 h 39"/>
                <a:gd name="T30" fmla="*/ 8 w 60"/>
                <a:gd name="T31" fmla="*/ 31 h 39"/>
                <a:gd name="T32" fmla="*/ 16 w 60"/>
                <a:gd name="T33" fmla="*/ 31 h 39"/>
                <a:gd name="T34" fmla="*/ 14 w 60"/>
                <a:gd name="T35" fmla="*/ 33 h 39"/>
                <a:gd name="T36" fmla="*/ 12 w 60"/>
                <a:gd name="T37" fmla="*/ 31 h 39"/>
                <a:gd name="T38" fmla="*/ 12 w 60"/>
                <a:gd name="T39" fmla="*/ 7 h 39"/>
                <a:gd name="T40" fmla="*/ 14 w 60"/>
                <a:gd name="T41" fmla="*/ 5 h 39"/>
                <a:gd name="T42" fmla="*/ 16 w 60"/>
                <a:gd name="T43" fmla="*/ 7 h 39"/>
                <a:gd name="T44" fmla="*/ 16 w 60"/>
                <a:gd name="T45" fmla="*/ 31 h 39"/>
                <a:gd name="T46" fmla="*/ 24 w 60"/>
                <a:gd name="T47" fmla="*/ 31 h 39"/>
                <a:gd name="T48" fmla="*/ 22 w 60"/>
                <a:gd name="T49" fmla="*/ 33 h 39"/>
                <a:gd name="T50" fmla="*/ 20 w 60"/>
                <a:gd name="T51" fmla="*/ 31 h 39"/>
                <a:gd name="T52" fmla="*/ 20 w 60"/>
                <a:gd name="T53" fmla="*/ 7 h 39"/>
                <a:gd name="T54" fmla="*/ 22 w 60"/>
                <a:gd name="T55" fmla="*/ 5 h 39"/>
                <a:gd name="T56" fmla="*/ 24 w 60"/>
                <a:gd name="T57" fmla="*/ 7 h 39"/>
                <a:gd name="T58" fmla="*/ 24 w 60"/>
                <a:gd name="T59" fmla="*/ 31 h 39"/>
                <a:gd name="T60" fmla="*/ 32 w 60"/>
                <a:gd name="T61" fmla="*/ 31 h 39"/>
                <a:gd name="T62" fmla="*/ 30 w 60"/>
                <a:gd name="T63" fmla="*/ 33 h 39"/>
                <a:gd name="T64" fmla="*/ 28 w 60"/>
                <a:gd name="T65" fmla="*/ 31 h 39"/>
                <a:gd name="T66" fmla="*/ 28 w 60"/>
                <a:gd name="T67" fmla="*/ 7 h 39"/>
                <a:gd name="T68" fmla="*/ 30 w 60"/>
                <a:gd name="T69" fmla="*/ 5 h 39"/>
                <a:gd name="T70" fmla="*/ 32 w 60"/>
                <a:gd name="T71" fmla="*/ 7 h 39"/>
                <a:gd name="T72" fmla="*/ 32 w 60"/>
                <a:gd name="T73" fmla="*/ 31 h 39"/>
                <a:gd name="T74" fmla="*/ 40 w 60"/>
                <a:gd name="T75" fmla="*/ 31 h 39"/>
                <a:gd name="T76" fmla="*/ 38 w 60"/>
                <a:gd name="T77" fmla="*/ 33 h 39"/>
                <a:gd name="T78" fmla="*/ 36 w 60"/>
                <a:gd name="T79" fmla="*/ 31 h 39"/>
                <a:gd name="T80" fmla="*/ 36 w 60"/>
                <a:gd name="T81" fmla="*/ 7 h 39"/>
                <a:gd name="T82" fmla="*/ 38 w 60"/>
                <a:gd name="T83" fmla="*/ 5 h 39"/>
                <a:gd name="T84" fmla="*/ 40 w 60"/>
                <a:gd name="T85" fmla="*/ 7 h 39"/>
                <a:gd name="T86" fmla="*/ 40 w 60"/>
                <a:gd name="T87" fmla="*/ 31 h 39"/>
                <a:gd name="T88" fmla="*/ 48 w 60"/>
                <a:gd name="T89" fmla="*/ 31 h 39"/>
                <a:gd name="T90" fmla="*/ 46 w 60"/>
                <a:gd name="T91" fmla="*/ 33 h 39"/>
                <a:gd name="T92" fmla="*/ 44 w 60"/>
                <a:gd name="T93" fmla="*/ 31 h 39"/>
                <a:gd name="T94" fmla="*/ 44 w 60"/>
                <a:gd name="T95" fmla="*/ 7 h 39"/>
                <a:gd name="T96" fmla="*/ 46 w 60"/>
                <a:gd name="T97" fmla="*/ 5 h 39"/>
                <a:gd name="T98" fmla="*/ 48 w 60"/>
                <a:gd name="T99" fmla="*/ 7 h 39"/>
                <a:gd name="T100" fmla="*/ 48 w 60"/>
                <a:gd name="T101" fmla="*/ 31 h 39"/>
                <a:gd name="T102" fmla="*/ 57 w 60"/>
                <a:gd name="T103" fmla="*/ 31 h 39"/>
                <a:gd name="T104" fmla="*/ 55 w 60"/>
                <a:gd name="T105" fmla="*/ 33 h 39"/>
                <a:gd name="T106" fmla="*/ 53 w 60"/>
                <a:gd name="T107" fmla="*/ 31 h 39"/>
                <a:gd name="T108" fmla="*/ 53 w 60"/>
                <a:gd name="T109" fmla="*/ 7 h 39"/>
                <a:gd name="T110" fmla="*/ 55 w 60"/>
                <a:gd name="T111" fmla="*/ 5 h 39"/>
                <a:gd name="T112" fmla="*/ 57 w 60"/>
                <a:gd name="T113" fmla="*/ 7 h 39"/>
                <a:gd name="T114" fmla="*/ 57 w 60"/>
                <a:gd name="T11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39">
                  <a:moveTo>
                    <a:pt x="60" y="7"/>
                  </a:moveTo>
                  <a:cubicBezTo>
                    <a:pt x="60" y="3"/>
                    <a:pt x="57" y="0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5"/>
                    <a:pt x="3" y="39"/>
                    <a:pt x="7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7" y="39"/>
                    <a:pt x="60" y="35"/>
                    <a:pt x="60" y="31"/>
                  </a:cubicBezTo>
                  <a:lnTo>
                    <a:pt x="60" y="7"/>
                  </a:lnTo>
                  <a:close/>
                  <a:moveTo>
                    <a:pt x="8" y="31"/>
                  </a:moveTo>
                  <a:cubicBezTo>
                    <a:pt x="8" y="32"/>
                    <a:pt x="7" y="33"/>
                    <a:pt x="6" y="33"/>
                  </a:cubicBezTo>
                  <a:cubicBezTo>
                    <a:pt x="4" y="33"/>
                    <a:pt x="4" y="32"/>
                    <a:pt x="4" y="3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5"/>
                    <a:pt x="6" y="5"/>
                  </a:cubicBezTo>
                  <a:cubicBezTo>
                    <a:pt x="7" y="5"/>
                    <a:pt x="8" y="6"/>
                    <a:pt x="8" y="7"/>
                  </a:cubicBezTo>
                  <a:lnTo>
                    <a:pt x="8" y="31"/>
                  </a:lnTo>
                  <a:close/>
                  <a:moveTo>
                    <a:pt x="16" y="31"/>
                  </a:moveTo>
                  <a:cubicBezTo>
                    <a:pt x="16" y="32"/>
                    <a:pt x="15" y="33"/>
                    <a:pt x="14" y="33"/>
                  </a:cubicBezTo>
                  <a:cubicBezTo>
                    <a:pt x="13" y="33"/>
                    <a:pt x="12" y="32"/>
                    <a:pt x="12" y="3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5"/>
                    <a:pt x="14" y="5"/>
                  </a:cubicBezTo>
                  <a:cubicBezTo>
                    <a:pt x="15" y="5"/>
                    <a:pt x="16" y="6"/>
                    <a:pt x="16" y="7"/>
                  </a:cubicBezTo>
                  <a:lnTo>
                    <a:pt x="16" y="31"/>
                  </a:lnTo>
                  <a:close/>
                  <a:moveTo>
                    <a:pt x="24" y="31"/>
                  </a:moveTo>
                  <a:cubicBezTo>
                    <a:pt x="24" y="32"/>
                    <a:pt x="23" y="33"/>
                    <a:pt x="22" y="33"/>
                  </a:cubicBezTo>
                  <a:cubicBezTo>
                    <a:pt x="21" y="33"/>
                    <a:pt x="20" y="32"/>
                    <a:pt x="20" y="3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1" y="5"/>
                    <a:pt x="22" y="5"/>
                  </a:cubicBezTo>
                  <a:cubicBezTo>
                    <a:pt x="23" y="5"/>
                    <a:pt x="24" y="6"/>
                    <a:pt x="24" y="7"/>
                  </a:cubicBezTo>
                  <a:lnTo>
                    <a:pt x="24" y="31"/>
                  </a:lnTo>
                  <a:close/>
                  <a:moveTo>
                    <a:pt x="32" y="31"/>
                  </a:moveTo>
                  <a:cubicBezTo>
                    <a:pt x="32" y="32"/>
                    <a:pt x="31" y="33"/>
                    <a:pt x="30" y="33"/>
                  </a:cubicBezTo>
                  <a:cubicBezTo>
                    <a:pt x="29" y="33"/>
                    <a:pt x="28" y="32"/>
                    <a:pt x="28" y="3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9" y="5"/>
                    <a:pt x="30" y="5"/>
                  </a:cubicBezTo>
                  <a:cubicBezTo>
                    <a:pt x="31" y="5"/>
                    <a:pt x="32" y="6"/>
                    <a:pt x="32" y="7"/>
                  </a:cubicBezTo>
                  <a:lnTo>
                    <a:pt x="32" y="31"/>
                  </a:lnTo>
                  <a:close/>
                  <a:moveTo>
                    <a:pt x="40" y="31"/>
                  </a:moveTo>
                  <a:cubicBezTo>
                    <a:pt x="40" y="32"/>
                    <a:pt x="39" y="33"/>
                    <a:pt x="38" y="33"/>
                  </a:cubicBezTo>
                  <a:cubicBezTo>
                    <a:pt x="37" y="33"/>
                    <a:pt x="36" y="32"/>
                    <a:pt x="36" y="31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7" y="5"/>
                    <a:pt x="38" y="5"/>
                  </a:cubicBezTo>
                  <a:cubicBezTo>
                    <a:pt x="39" y="5"/>
                    <a:pt x="40" y="6"/>
                    <a:pt x="40" y="7"/>
                  </a:cubicBezTo>
                  <a:lnTo>
                    <a:pt x="40" y="31"/>
                  </a:lnTo>
                  <a:close/>
                  <a:moveTo>
                    <a:pt x="48" y="31"/>
                  </a:moveTo>
                  <a:cubicBezTo>
                    <a:pt x="48" y="32"/>
                    <a:pt x="48" y="33"/>
                    <a:pt x="46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5" y="5"/>
                    <a:pt x="46" y="5"/>
                  </a:cubicBezTo>
                  <a:cubicBezTo>
                    <a:pt x="48" y="5"/>
                    <a:pt x="48" y="6"/>
                    <a:pt x="48" y="7"/>
                  </a:cubicBezTo>
                  <a:lnTo>
                    <a:pt x="48" y="31"/>
                  </a:lnTo>
                  <a:close/>
                  <a:moveTo>
                    <a:pt x="57" y="31"/>
                  </a:moveTo>
                  <a:cubicBezTo>
                    <a:pt x="57" y="32"/>
                    <a:pt x="56" y="33"/>
                    <a:pt x="55" y="33"/>
                  </a:cubicBezTo>
                  <a:cubicBezTo>
                    <a:pt x="53" y="33"/>
                    <a:pt x="53" y="32"/>
                    <a:pt x="53" y="3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5"/>
                    <a:pt x="55" y="5"/>
                  </a:cubicBezTo>
                  <a:cubicBezTo>
                    <a:pt x="56" y="5"/>
                    <a:pt x="57" y="6"/>
                    <a:pt x="57" y="7"/>
                  </a:cubicBezTo>
                  <a:lnTo>
                    <a:pt x="5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19">
              <a:extLst>
                <a:ext uri="{FF2B5EF4-FFF2-40B4-BE49-F238E27FC236}">
                  <a16:creationId xmlns:a16="http://schemas.microsoft.com/office/drawing/2014/main" id="{CA7E91F3-C8EB-431A-925C-10A44E9DB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175" y="1349375"/>
              <a:ext cx="146050" cy="146050"/>
            </a:xfrm>
            <a:custGeom>
              <a:avLst/>
              <a:gdLst>
                <a:gd name="T0" fmla="*/ 0 w 39"/>
                <a:gd name="T1" fmla="*/ 10 h 39"/>
                <a:gd name="T2" fmla="*/ 15 w 39"/>
                <a:gd name="T3" fmla="*/ 24 h 39"/>
                <a:gd name="T4" fmla="*/ 29 w 39"/>
                <a:gd name="T5" fmla="*/ 39 h 39"/>
                <a:gd name="T6" fmla="*/ 39 w 39"/>
                <a:gd name="T7" fmla="*/ 29 h 39"/>
                <a:gd name="T8" fmla="*/ 10 w 39"/>
                <a:gd name="T9" fmla="*/ 0 h 39"/>
                <a:gd name="T10" fmla="*/ 0 w 39"/>
                <a:gd name="T11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9">
                  <a:moveTo>
                    <a:pt x="0" y="10"/>
                  </a:moveTo>
                  <a:cubicBezTo>
                    <a:pt x="5" y="14"/>
                    <a:pt x="11" y="19"/>
                    <a:pt x="15" y="24"/>
                  </a:cubicBezTo>
                  <a:cubicBezTo>
                    <a:pt x="20" y="28"/>
                    <a:pt x="25" y="34"/>
                    <a:pt x="29" y="3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20">
              <a:extLst>
                <a:ext uri="{FF2B5EF4-FFF2-40B4-BE49-F238E27FC236}">
                  <a16:creationId xmlns:a16="http://schemas.microsoft.com/office/drawing/2014/main" id="{4028C6F4-FD10-4C50-8242-4A111BF69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0450" y="1236663"/>
              <a:ext cx="217487" cy="217488"/>
            </a:xfrm>
            <a:custGeom>
              <a:avLst/>
              <a:gdLst>
                <a:gd name="T0" fmla="*/ 56 w 58"/>
                <a:gd name="T1" fmla="*/ 29 h 58"/>
                <a:gd name="T2" fmla="*/ 29 w 58"/>
                <a:gd name="T3" fmla="*/ 2 h 58"/>
                <a:gd name="T4" fmla="*/ 20 w 58"/>
                <a:gd name="T5" fmla="*/ 4 h 58"/>
                <a:gd name="T6" fmla="*/ 3 w 58"/>
                <a:gd name="T7" fmla="*/ 20 h 58"/>
                <a:gd name="T8" fmla="*/ 2 w 58"/>
                <a:gd name="T9" fmla="*/ 29 h 58"/>
                <a:gd name="T10" fmla="*/ 29 w 58"/>
                <a:gd name="T11" fmla="*/ 56 h 58"/>
                <a:gd name="T12" fmla="*/ 38 w 58"/>
                <a:gd name="T13" fmla="*/ 55 h 58"/>
                <a:gd name="T14" fmla="*/ 54 w 58"/>
                <a:gd name="T15" fmla="*/ 39 h 58"/>
                <a:gd name="T16" fmla="*/ 56 w 58"/>
                <a:gd name="T17" fmla="*/ 29 h 58"/>
                <a:gd name="T18" fmla="*/ 5 w 58"/>
                <a:gd name="T19" fmla="*/ 24 h 58"/>
                <a:gd name="T20" fmla="*/ 6 w 58"/>
                <a:gd name="T21" fmla="*/ 21 h 58"/>
                <a:gd name="T22" fmla="*/ 21 w 58"/>
                <a:gd name="T23" fmla="*/ 6 h 58"/>
                <a:gd name="T24" fmla="*/ 24 w 58"/>
                <a:gd name="T25" fmla="*/ 5 h 58"/>
                <a:gd name="T26" fmla="*/ 24 w 58"/>
                <a:gd name="T27" fmla="*/ 8 h 58"/>
                <a:gd name="T28" fmla="*/ 8 w 58"/>
                <a:gd name="T29" fmla="*/ 24 h 58"/>
                <a:gd name="T30" fmla="*/ 5 w 58"/>
                <a:gd name="T31" fmla="*/ 24 h 58"/>
                <a:gd name="T32" fmla="*/ 10 w 58"/>
                <a:gd name="T33" fmla="*/ 29 h 58"/>
                <a:gd name="T34" fmla="*/ 10 w 58"/>
                <a:gd name="T35" fmla="*/ 26 h 58"/>
                <a:gd name="T36" fmla="*/ 26 w 58"/>
                <a:gd name="T37" fmla="*/ 10 h 58"/>
                <a:gd name="T38" fmla="*/ 29 w 58"/>
                <a:gd name="T39" fmla="*/ 10 h 58"/>
                <a:gd name="T40" fmla="*/ 28 w 58"/>
                <a:gd name="T41" fmla="*/ 13 h 58"/>
                <a:gd name="T42" fmla="*/ 13 w 58"/>
                <a:gd name="T43" fmla="*/ 29 h 58"/>
                <a:gd name="T44" fmla="*/ 10 w 58"/>
                <a:gd name="T45" fmla="*/ 29 h 58"/>
                <a:gd name="T46" fmla="*/ 15 w 58"/>
                <a:gd name="T47" fmla="*/ 34 h 58"/>
                <a:gd name="T48" fmla="*/ 15 w 58"/>
                <a:gd name="T49" fmla="*/ 31 h 58"/>
                <a:gd name="T50" fmla="*/ 31 w 58"/>
                <a:gd name="T51" fmla="*/ 15 h 58"/>
                <a:gd name="T52" fmla="*/ 34 w 58"/>
                <a:gd name="T53" fmla="*/ 15 h 58"/>
                <a:gd name="T54" fmla="*/ 33 w 58"/>
                <a:gd name="T55" fmla="*/ 18 h 58"/>
                <a:gd name="T56" fmla="*/ 18 w 58"/>
                <a:gd name="T57" fmla="*/ 33 h 58"/>
                <a:gd name="T58" fmla="*/ 15 w 58"/>
                <a:gd name="T59" fmla="*/ 34 h 58"/>
                <a:gd name="T60" fmla="*/ 20 w 58"/>
                <a:gd name="T61" fmla="*/ 39 h 58"/>
                <a:gd name="T62" fmla="*/ 20 w 58"/>
                <a:gd name="T63" fmla="*/ 36 h 58"/>
                <a:gd name="T64" fmla="*/ 36 w 58"/>
                <a:gd name="T65" fmla="*/ 20 h 58"/>
                <a:gd name="T66" fmla="*/ 38 w 58"/>
                <a:gd name="T67" fmla="*/ 20 h 58"/>
                <a:gd name="T68" fmla="*/ 38 w 58"/>
                <a:gd name="T69" fmla="*/ 22 h 58"/>
                <a:gd name="T70" fmla="*/ 22 w 58"/>
                <a:gd name="T71" fmla="*/ 38 h 58"/>
                <a:gd name="T72" fmla="*/ 20 w 58"/>
                <a:gd name="T73" fmla="*/ 39 h 58"/>
                <a:gd name="T74" fmla="*/ 24 w 58"/>
                <a:gd name="T75" fmla="*/ 43 h 58"/>
                <a:gd name="T76" fmla="*/ 25 w 58"/>
                <a:gd name="T77" fmla="*/ 41 h 58"/>
                <a:gd name="T78" fmla="*/ 40 w 58"/>
                <a:gd name="T79" fmla="*/ 25 h 58"/>
                <a:gd name="T80" fmla="*/ 43 w 58"/>
                <a:gd name="T81" fmla="*/ 24 h 58"/>
                <a:gd name="T82" fmla="*/ 43 w 58"/>
                <a:gd name="T83" fmla="*/ 27 h 58"/>
                <a:gd name="T84" fmla="*/ 27 w 58"/>
                <a:gd name="T85" fmla="*/ 43 h 58"/>
                <a:gd name="T86" fmla="*/ 24 w 58"/>
                <a:gd name="T87" fmla="*/ 43 h 58"/>
                <a:gd name="T88" fmla="*/ 32 w 58"/>
                <a:gd name="T89" fmla="*/ 48 h 58"/>
                <a:gd name="T90" fmla="*/ 29 w 58"/>
                <a:gd name="T91" fmla="*/ 48 h 58"/>
                <a:gd name="T92" fmla="*/ 29 w 58"/>
                <a:gd name="T93" fmla="*/ 45 h 58"/>
                <a:gd name="T94" fmla="*/ 45 w 58"/>
                <a:gd name="T95" fmla="*/ 30 h 58"/>
                <a:gd name="T96" fmla="*/ 48 w 58"/>
                <a:gd name="T97" fmla="*/ 29 h 58"/>
                <a:gd name="T98" fmla="*/ 48 w 58"/>
                <a:gd name="T99" fmla="*/ 32 h 58"/>
                <a:gd name="T100" fmla="*/ 32 w 58"/>
                <a:gd name="T101" fmla="*/ 48 h 58"/>
                <a:gd name="T102" fmla="*/ 52 w 58"/>
                <a:gd name="T103" fmla="*/ 37 h 58"/>
                <a:gd name="T104" fmla="*/ 37 w 58"/>
                <a:gd name="T105" fmla="*/ 53 h 58"/>
                <a:gd name="T106" fmla="*/ 34 w 58"/>
                <a:gd name="T107" fmla="*/ 53 h 58"/>
                <a:gd name="T108" fmla="*/ 34 w 58"/>
                <a:gd name="T109" fmla="*/ 50 h 58"/>
                <a:gd name="T110" fmla="*/ 50 w 58"/>
                <a:gd name="T111" fmla="*/ 34 h 58"/>
                <a:gd name="T112" fmla="*/ 53 w 58"/>
                <a:gd name="T113" fmla="*/ 34 h 58"/>
                <a:gd name="T114" fmla="*/ 52 w 58"/>
                <a:gd name="T115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58">
                  <a:moveTo>
                    <a:pt x="56" y="29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6" y="0"/>
                    <a:pt x="22" y="1"/>
                    <a:pt x="20" y="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3"/>
                    <a:pt x="0" y="27"/>
                    <a:pt x="2" y="29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8"/>
                    <a:pt x="36" y="58"/>
                    <a:pt x="38" y="55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7" y="36"/>
                    <a:pt x="58" y="32"/>
                    <a:pt x="56" y="29"/>
                  </a:cubicBezTo>
                  <a:close/>
                  <a:moveTo>
                    <a:pt x="5" y="24"/>
                  </a:moveTo>
                  <a:cubicBezTo>
                    <a:pt x="4" y="24"/>
                    <a:pt x="5" y="22"/>
                    <a:pt x="6" y="2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5" y="7"/>
                    <a:pt x="24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5"/>
                    <a:pt x="6" y="25"/>
                    <a:pt x="5" y="24"/>
                  </a:cubicBezTo>
                  <a:close/>
                  <a:moveTo>
                    <a:pt x="10" y="29"/>
                  </a:moveTo>
                  <a:cubicBezTo>
                    <a:pt x="9" y="28"/>
                    <a:pt x="9" y="27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8" y="9"/>
                    <a:pt x="29" y="10"/>
                  </a:cubicBezTo>
                  <a:cubicBezTo>
                    <a:pt x="30" y="11"/>
                    <a:pt x="29" y="12"/>
                    <a:pt x="28" y="1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0" y="29"/>
                  </a:cubicBezTo>
                  <a:close/>
                  <a:moveTo>
                    <a:pt x="15" y="34"/>
                  </a:moveTo>
                  <a:cubicBezTo>
                    <a:pt x="14" y="33"/>
                    <a:pt x="14" y="32"/>
                    <a:pt x="15" y="3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4"/>
                    <a:pt x="33" y="14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5" y="34"/>
                    <a:pt x="15" y="34"/>
                  </a:cubicBezTo>
                  <a:close/>
                  <a:moveTo>
                    <a:pt x="20" y="39"/>
                  </a:moveTo>
                  <a:cubicBezTo>
                    <a:pt x="19" y="38"/>
                    <a:pt x="19" y="37"/>
                    <a:pt x="20" y="3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8" y="19"/>
                    <a:pt x="38" y="20"/>
                  </a:cubicBezTo>
                  <a:cubicBezTo>
                    <a:pt x="39" y="20"/>
                    <a:pt x="39" y="22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20" y="39"/>
                    <a:pt x="20" y="39"/>
                  </a:cubicBezTo>
                  <a:close/>
                  <a:moveTo>
                    <a:pt x="24" y="43"/>
                  </a:moveTo>
                  <a:cubicBezTo>
                    <a:pt x="24" y="43"/>
                    <a:pt x="24" y="41"/>
                    <a:pt x="25" y="4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4"/>
                    <a:pt x="43" y="24"/>
                    <a:pt x="43" y="24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4"/>
                    <a:pt x="25" y="44"/>
                    <a:pt x="24" y="43"/>
                  </a:cubicBezTo>
                  <a:close/>
                  <a:moveTo>
                    <a:pt x="32" y="48"/>
                  </a:moveTo>
                  <a:cubicBezTo>
                    <a:pt x="31" y="49"/>
                    <a:pt x="30" y="49"/>
                    <a:pt x="29" y="48"/>
                  </a:cubicBezTo>
                  <a:cubicBezTo>
                    <a:pt x="28" y="48"/>
                    <a:pt x="29" y="46"/>
                    <a:pt x="29" y="45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49" y="30"/>
                    <a:pt x="49" y="31"/>
                    <a:pt x="48" y="32"/>
                  </a:cubicBezTo>
                  <a:lnTo>
                    <a:pt x="32" y="48"/>
                  </a:lnTo>
                  <a:close/>
                  <a:moveTo>
                    <a:pt x="52" y="37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6" y="53"/>
                    <a:pt x="35" y="54"/>
                    <a:pt x="34" y="53"/>
                  </a:cubicBezTo>
                  <a:cubicBezTo>
                    <a:pt x="33" y="52"/>
                    <a:pt x="33" y="51"/>
                    <a:pt x="34" y="50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4"/>
                    <a:pt x="52" y="33"/>
                    <a:pt x="53" y="34"/>
                  </a:cubicBezTo>
                  <a:cubicBezTo>
                    <a:pt x="54" y="35"/>
                    <a:pt x="53" y="36"/>
                    <a:pt x="5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121">
              <a:extLst>
                <a:ext uri="{FF2B5EF4-FFF2-40B4-BE49-F238E27FC236}">
                  <a16:creationId xmlns:a16="http://schemas.microsoft.com/office/drawing/2014/main" id="{58146C61-E976-48F9-A968-0E7A1D69E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5" y="1685925"/>
              <a:ext cx="735012" cy="382588"/>
            </a:xfrm>
            <a:custGeom>
              <a:avLst/>
              <a:gdLst>
                <a:gd name="T0" fmla="*/ 23 w 196"/>
                <a:gd name="T1" fmla="*/ 87 h 102"/>
                <a:gd name="T2" fmla="*/ 83 w 196"/>
                <a:gd name="T3" fmla="*/ 63 h 102"/>
                <a:gd name="T4" fmla="*/ 195 w 196"/>
                <a:gd name="T5" fmla="*/ 2 h 102"/>
                <a:gd name="T6" fmla="*/ 77 w 196"/>
                <a:gd name="T7" fmla="*/ 51 h 102"/>
                <a:gd name="T8" fmla="*/ 21 w 196"/>
                <a:gd name="T9" fmla="*/ 82 h 102"/>
                <a:gd name="T10" fmla="*/ 8 w 196"/>
                <a:gd name="T11" fmla="*/ 79 h 102"/>
                <a:gd name="T12" fmla="*/ 2 w 196"/>
                <a:gd name="T13" fmla="*/ 94 h 102"/>
                <a:gd name="T14" fmla="*/ 17 w 196"/>
                <a:gd name="T15" fmla="*/ 99 h 102"/>
                <a:gd name="T16" fmla="*/ 23 w 196"/>
                <a:gd name="T17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02">
                  <a:moveTo>
                    <a:pt x="23" y="87"/>
                  </a:moveTo>
                  <a:cubicBezTo>
                    <a:pt x="43" y="81"/>
                    <a:pt x="83" y="63"/>
                    <a:pt x="83" y="63"/>
                  </a:cubicBezTo>
                  <a:cubicBezTo>
                    <a:pt x="83" y="63"/>
                    <a:pt x="196" y="5"/>
                    <a:pt x="195" y="2"/>
                  </a:cubicBezTo>
                  <a:cubicBezTo>
                    <a:pt x="194" y="0"/>
                    <a:pt x="77" y="51"/>
                    <a:pt x="77" y="51"/>
                  </a:cubicBezTo>
                  <a:cubicBezTo>
                    <a:pt x="77" y="51"/>
                    <a:pt x="38" y="71"/>
                    <a:pt x="21" y="82"/>
                  </a:cubicBezTo>
                  <a:cubicBezTo>
                    <a:pt x="17" y="78"/>
                    <a:pt x="12" y="77"/>
                    <a:pt x="8" y="79"/>
                  </a:cubicBezTo>
                  <a:cubicBezTo>
                    <a:pt x="2" y="82"/>
                    <a:pt x="0" y="88"/>
                    <a:pt x="2" y="94"/>
                  </a:cubicBezTo>
                  <a:cubicBezTo>
                    <a:pt x="5" y="99"/>
                    <a:pt x="12" y="102"/>
                    <a:pt x="17" y="99"/>
                  </a:cubicBezTo>
                  <a:cubicBezTo>
                    <a:pt x="22" y="97"/>
                    <a:pt x="24" y="92"/>
                    <a:pt x="2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122">
              <a:extLst>
                <a:ext uri="{FF2B5EF4-FFF2-40B4-BE49-F238E27FC236}">
                  <a16:creationId xmlns:a16="http://schemas.microsoft.com/office/drawing/2014/main" id="{25F4AAB0-636D-401A-A146-CC61664FE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5313" y="1881188"/>
              <a:ext cx="36512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23">
              <a:extLst>
                <a:ext uri="{FF2B5EF4-FFF2-40B4-BE49-F238E27FC236}">
                  <a16:creationId xmlns:a16="http://schemas.microsoft.com/office/drawing/2014/main" id="{688AB437-A034-4EA3-94E0-74079EAFF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888" y="711200"/>
              <a:ext cx="503237" cy="490538"/>
            </a:xfrm>
            <a:custGeom>
              <a:avLst/>
              <a:gdLst>
                <a:gd name="T0" fmla="*/ 67 w 134"/>
                <a:gd name="T1" fmla="*/ 0 h 131"/>
                <a:gd name="T2" fmla="*/ 0 w 134"/>
                <a:gd name="T3" fmla="*/ 68 h 131"/>
                <a:gd name="T4" fmla="*/ 40 w 134"/>
                <a:gd name="T5" fmla="*/ 129 h 131"/>
                <a:gd name="T6" fmla="*/ 40 w 134"/>
                <a:gd name="T7" fmla="*/ 117 h 131"/>
                <a:gd name="T8" fmla="*/ 11 w 134"/>
                <a:gd name="T9" fmla="*/ 68 h 131"/>
                <a:gd name="T10" fmla="*/ 67 w 134"/>
                <a:gd name="T11" fmla="*/ 11 h 131"/>
                <a:gd name="T12" fmla="*/ 124 w 134"/>
                <a:gd name="T13" fmla="*/ 68 h 131"/>
                <a:gd name="T14" fmla="*/ 91 w 134"/>
                <a:gd name="T15" fmla="*/ 119 h 131"/>
                <a:gd name="T16" fmla="*/ 91 w 134"/>
                <a:gd name="T17" fmla="*/ 131 h 131"/>
                <a:gd name="T18" fmla="*/ 134 w 134"/>
                <a:gd name="T19" fmla="*/ 68 h 131"/>
                <a:gd name="T20" fmla="*/ 67 w 134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31">
                  <a:moveTo>
                    <a:pt x="67" y="0"/>
                  </a:moveTo>
                  <a:cubicBezTo>
                    <a:pt x="30" y="0"/>
                    <a:pt x="0" y="30"/>
                    <a:pt x="0" y="68"/>
                  </a:cubicBezTo>
                  <a:cubicBezTo>
                    <a:pt x="0" y="95"/>
                    <a:pt x="16" y="118"/>
                    <a:pt x="40" y="129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22" y="107"/>
                    <a:pt x="11" y="89"/>
                    <a:pt x="11" y="68"/>
                  </a:cubicBezTo>
                  <a:cubicBezTo>
                    <a:pt x="11" y="36"/>
                    <a:pt x="36" y="11"/>
                    <a:pt x="67" y="11"/>
                  </a:cubicBezTo>
                  <a:cubicBezTo>
                    <a:pt x="98" y="11"/>
                    <a:pt x="124" y="36"/>
                    <a:pt x="124" y="68"/>
                  </a:cubicBezTo>
                  <a:cubicBezTo>
                    <a:pt x="124" y="90"/>
                    <a:pt x="110" y="110"/>
                    <a:pt x="91" y="11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116" y="121"/>
                    <a:pt x="134" y="96"/>
                    <a:pt x="134" y="68"/>
                  </a:cubicBezTo>
                  <a:cubicBezTo>
                    <a:pt x="134" y="30"/>
                    <a:pt x="104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24">
              <a:extLst>
                <a:ext uri="{FF2B5EF4-FFF2-40B4-BE49-F238E27FC236}">
                  <a16:creationId xmlns:a16="http://schemas.microsoft.com/office/drawing/2014/main" id="{DF7707B0-243F-47B3-A5D3-8C73730E7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1325" y="1454150"/>
              <a:ext cx="344487" cy="341313"/>
            </a:xfrm>
            <a:custGeom>
              <a:avLst/>
              <a:gdLst>
                <a:gd name="T0" fmla="*/ 46 w 92"/>
                <a:gd name="T1" fmla="*/ 0 h 91"/>
                <a:gd name="T2" fmla="*/ 0 w 92"/>
                <a:gd name="T3" fmla="*/ 46 h 91"/>
                <a:gd name="T4" fmla="*/ 46 w 92"/>
                <a:gd name="T5" fmla="*/ 91 h 91"/>
                <a:gd name="T6" fmla="*/ 92 w 92"/>
                <a:gd name="T7" fmla="*/ 46 h 91"/>
                <a:gd name="T8" fmla="*/ 46 w 92"/>
                <a:gd name="T9" fmla="*/ 0 h 91"/>
                <a:gd name="T10" fmla="*/ 46 w 92"/>
                <a:gd name="T11" fmla="*/ 87 h 91"/>
                <a:gd name="T12" fmla="*/ 5 w 92"/>
                <a:gd name="T13" fmla="*/ 46 h 91"/>
                <a:gd name="T14" fmla="*/ 46 w 92"/>
                <a:gd name="T15" fmla="*/ 5 h 91"/>
                <a:gd name="T16" fmla="*/ 87 w 92"/>
                <a:gd name="T17" fmla="*/ 46 h 91"/>
                <a:gd name="T18" fmla="*/ 46 w 92"/>
                <a:gd name="T1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1" y="91"/>
                    <a:pt x="92" y="71"/>
                    <a:pt x="92" y="46"/>
                  </a:cubicBezTo>
                  <a:cubicBezTo>
                    <a:pt x="92" y="20"/>
                    <a:pt x="71" y="0"/>
                    <a:pt x="46" y="0"/>
                  </a:cubicBezTo>
                  <a:close/>
                  <a:moveTo>
                    <a:pt x="46" y="87"/>
                  </a:moveTo>
                  <a:cubicBezTo>
                    <a:pt x="23" y="87"/>
                    <a:pt x="5" y="68"/>
                    <a:pt x="5" y="46"/>
                  </a:cubicBezTo>
                  <a:cubicBezTo>
                    <a:pt x="5" y="23"/>
                    <a:pt x="23" y="5"/>
                    <a:pt x="46" y="5"/>
                  </a:cubicBezTo>
                  <a:cubicBezTo>
                    <a:pt x="69" y="5"/>
                    <a:pt x="87" y="23"/>
                    <a:pt x="87" y="46"/>
                  </a:cubicBezTo>
                  <a:cubicBezTo>
                    <a:pt x="87" y="68"/>
                    <a:pt x="69" y="87"/>
                    <a:pt x="4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125">
              <a:extLst>
                <a:ext uri="{FF2B5EF4-FFF2-40B4-BE49-F238E27FC236}">
                  <a16:creationId xmlns:a16="http://schemas.microsoft.com/office/drawing/2014/main" id="{1E0245C7-EAF5-4B35-BB50-0D9BC1390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550" y="1603375"/>
              <a:ext cx="46037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26">
              <a:extLst>
                <a:ext uri="{FF2B5EF4-FFF2-40B4-BE49-F238E27FC236}">
                  <a16:creationId xmlns:a16="http://schemas.microsoft.com/office/drawing/2014/main" id="{76FA9E95-9659-45FC-9B1A-B75C949B5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1490663"/>
              <a:ext cx="30162" cy="206375"/>
            </a:xfrm>
            <a:custGeom>
              <a:avLst/>
              <a:gdLst>
                <a:gd name="T0" fmla="*/ 0 w 19"/>
                <a:gd name="T1" fmla="*/ 85 h 130"/>
                <a:gd name="T2" fmla="*/ 10 w 19"/>
                <a:gd name="T3" fmla="*/ 0 h 130"/>
                <a:gd name="T4" fmla="*/ 19 w 19"/>
                <a:gd name="T5" fmla="*/ 85 h 130"/>
                <a:gd name="T6" fmla="*/ 10 w 19"/>
                <a:gd name="T7" fmla="*/ 130 h 130"/>
                <a:gd name="T8" fmla="*/ 0 w 19"/>
                <a:gd name="T9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0">
                  <a:moveTo>
                    <a:pt x="0" y="85"/>
                  </a:moveTo>
                  <a:lnTo>
                    <a:pt x="10" y="0"/>
                  </a:lnTo>
                  <a:lnTo>
                    <a:pt x="19" y="85"/>
                  </a:lnTo>
                  <a:lnTo>
                    <a:pt x="10" y="13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127">
              <a:extLst>
                <a:ext uri="{FF2B5EF4-FFF2-40B4-BE49-F238E27FC236}">
                  <a16:creationId xmlns:a16="http://schemas.microsoft.com/office/drawing/2014/main" id="{55B0E3DE-8226-4C1F-9F02-745246844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1614488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28">
              <a:extLst>
                <a:ext uri="{FF2B5EF4-FFF2-40B4-BE49-F238E27FC236}">
                  <a16:creationId xmlns:a16="http://schemas.microsoft.com/office/drawing/2014/main" id="{A0EB6B1A-99F0-4339-98F8-A532A390B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750" y="1319213"/>
              <a:ext cx="1163637" cy="1162050"/>
            </a:xfrm>
            <a:custGeom>
              <a:avLst/>
              <a:gdLst>
                <a:gd name="T0" fmla="*/ 155 w 310"/>
                <a:gd name="T1" fmla="*/ 310 h 310"/>
                <a:gd name="T2" fmla="*/ 0 w 310"/>
                <a:gd name="T3" fmla="*/ 155 h 310"/>
                <a:gd name="T4" fmla="*/ 155 w 310"/>
                <a:gd name="T5" fmla="*/ 0 h 310"/>
                <a:gd name="T6" fmla="*/ 310 w 310"/>
                <a:gd name="T7" fmla="*/ 155 h 310"/>
                <a:gd name="T8" fmla="*/ 155 w 310"/>
                <a:gd name="T9" fmla="*/ 310 h 310"/>
                <a:gd name="T10" fmla="*/ 305 w 310"/>
                <a:gd name="T11" fmla="*/ 155 h 310"/>
                <a:gd name="T12" fmla="*/ 155 w 310"/>
                <a:gd name="T13" fmla="*/ 5 h 310"/>
                <a:gd name="T14" fmla="*/ 6 w 310"/>
                <a:gd name="T15" fmla="*/ 155 h 310"/>
                <a:gd name="T16" fmla="*/ 155 w 310"/>
                <a:gd name="T17" fmla="*/ 305 h 310"/>
                <a:gd name="T18" fmla="*/ 305 w 310"/>
                <a:gd name="T1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310">
                  <a:moveTo>
                    <a:pt x="155" y="310"/>
                  </a:moveTo>
                  <a:cubicBezTo>
                    <a:pt x="70" y="310"/>
                    <a:pt x="0" y="240"/>
                    <a:pt x="0" y="155"/>
                  </a:cubicBezTo>
                  <a:cubicBezTo>
                    <a:pt x="0" y="70"/>
                    <a:pt x="70" y="0"/>
                    <a:pt x="155" y="0"/>
                  </a:cubicBezTo>
                  <a:cubicBezTo>
                    <a:pt x="240" y="0"/>
                    <a:pt x="310" y="70"/>
                    <a:pt x="310" y="155"/>
                  </a:cubicBezTo>
                  <a:cubicBezTo>
                    <a:pt x="310" y="240"/>
                    <a:pt x="240" y="310"/>
                    <a:pt x="155" y="310"/>
                  </a:cubicBezTo>
                  <a:close/>
                  <a:moveTo>
                    <a:pt x="305" y="155"/>
                  </a:moveTo>
                  <a:cubicBezTo>
                    <a:pt x="305" y="72"/>
                    <a:pt x="238" y="5"/>
                    <a:pt x="155" y="5"/>
                  </a:cubicBezTo>
                  <a:cubicBezTo>
                    <a:pt x="72" y="5"/>
                    <a:pt x="6" y="72"/>
                    <a:pt x="6" y="155"/>
                  </a:cubicBezTo>
                  <a:cubicBezTo>
                    <a:pt x="6" y="238"/>
                    <a:pt x="72" y="305"/>
                    <a:pt x="155" y="305"/>
                  </a:cubicBezTo>
                  <a:cubicBezTo>
                    <a:pt x="238" y="305"/>
                    <a:pt x="305" y="238"/>
                    <a:pt x="305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29">
              <a:extLst>
                <a:ext uri="{FF2B5EF4-FFF2-40B4-BE49-F238E27FC236}">
                  <a16:creationId xmlns:a16="http://schemas.microsoft.com/office/drawing/2014/main" id="{9E717CAE-F4E5-4907-8726-8D21A7C29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6725" y="1479550"/>
              <a:ext cx="293687" cy="293688"/>
            </a:xfrm>
            <a:custGeom>
              <a:avLst/>
              <a:gdLst>
                <a:gd name="T0" fmla="*/ 78 w 78"/>
                <a:gd name="T1" fmla="*/ 39 h 78"/>
                <a:gd name="T2" fmla="*/ 39 w 78"/>
                <a:gd name="T3" fmla="*/ 78 h 78"/>
                <a:gd name="T4" fmla="*/ 0 w 78"/>
                <a:gd name="T5" fmla="*/ 39 h 78"/>
                <a:gd name="T6" fmla="*/ 39 w 78"/>
                <a:gd name="T7" fmla="*/ 0 h 78"/>
                <a:gd name="T8" fmla="*/ 78 w 78"/>
                <a:gd name="T9" fmla="*/ 39 h 78"/>
                <a:gd name="T10" fmla="*/ 39 w 78"/>
                <a:gd name="T11" fmla="*/ 2 h 78"/>
                <a:gd name="T12" fmla="*/ 2 w 78"/>
                <a:gd name="T13" fmla="*/ 39 h 78"/>
                <a:gd name="T14" fmla="*/ 39 w 78"/>
                <a:gd name="T15" fmla="*/ 76 h 78"/>
                <a:gd name="T16" fmla="*/ 76 w 78"/>
                <a:gd name="T17" fmla="*/ 39 h 78"/>
                <a:gd name="T18" fmla="*/ 39 w 78"/>
                <a:gd name="T1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60"/>
                    <a:pt x="61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1" y="0"/>
                    <a:pt x="78" y="17"/>
                    <a:pt x="78" y="39"/>
                  </a:cubicBezTo>
                  <a:close/>
                  <a:moveTo>
                    <a:pt x="39" y="2"/>
                  </a:moveTo>
                  <a:cubicBezTo>
                    <a:pt x="19" y="2"/>
                    <a:pt x="2" y="18"/>
                    <a:pt x="2" y="39"/>
                  </a:cubicBezTo>
                  <a:cubicBezTo>
                    <a:pt x="2" y="59"/>
                    <a:pt x="19" y="76"/>
                    <a:pt x="39" y="76"/>
                  </a:cubicBezTo>
                  <a:cubicBezTo>
                    <a:pt x="60" y="76"/>
                    <a:pt x="76" y="59"/>
                    <a:pt x="76" y="39"/>
                  </a:cubicBezTo>
                  <a:cubicBezTo>
                    <a:pt x="76" y="18"/>
                    <a:pt x="60" y="2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937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az alábbi honlapokról? Milyen gyakran látogatja ezt a honlapot?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Online média – oroszlany.hu 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DA8E6B5-7A2D-4E78-9B14-605B5F77D4AE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28614BF-32A0-4800-BC96-1A35B2357340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E8D79E4-0D28-4382-9AD3-C07AF3DFD841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7064C69-F3CE-42B8-95B3-4617548F8DAF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63CD4C-5B51-4CC5-ABB7-8132EBD4E652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B30B1A-C760-4DFB-AC9C-A80C1B02704E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05A33C-867E-4518-9284-0E630214B5B7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70998-D899-4522-98A2-6BCA4401764C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10491-EFEE-46EB-B38E-2766352C6EC9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id="{33AD4D92-49BD-486D-8D7D-ED1360DF623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zövegdoboz 81">
            <a:extLst>
              <a:ext uri="{FF2B5EF4-FFF2-40B4-BE49-F238E27FC236}">
                <a16:creationId xmlns:a16="http://schemas.microsoft.com/office/drawing/2014/main" id="{289EE009-4630-4E86-BCD7-0FA8DA27B313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F49CEE14-D30D-41DA-A70B-D0E4A8FF1A7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04578143-F79E-4585-92C4-71F0E2088F7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3786D9D9-02E7-4BBA-987A-54C7202471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543030AC-6FE2-44B6-A630-A5A448226EA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629B879E-F4FC-4A3D-B322-25D2765A4AB2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zövegdoboz 81">
            <a:extLst>
              <a:ext uri="{FF2B5EF4-FFF2-40B4-BE49-F238E27FC236}">
                <a16:creationId xmlns:a16="http://schemas.microsoft.com/office/drawing/2014/main" id="{1EA4F682-4489-4C01-A363-8835735F7E19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408108DE-E207-40FA-A435-3AC549CC21F0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010CA078-D1B7-48B7-88C7-9308DF489AD9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B1385121-3860-4999-85D7-39B9D3BABE11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B9D2D626-4BFF-4D7C-BC83-7582769A00F6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C8BFF589-725C-44E8-9FB5-1099F8A190A1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A0D1F999-B92F-480F-9921-DB8E53046C7C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többször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D33C826-A58A-428E-A717-B77C23391325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C06294A-8ECC-4F36-9670-A8F7AF6920C6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24F4C-7E87-4F7C-9C1A-9B5A8EC868F2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C9F025-FFB9-4C27-954D-0CF1B4ACACB5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40028C3B-656F-4ED7-9E73-01CA6BBD2AC3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10583250"/>
              <a:gd name="adj2" fmla="val 3662198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583DF4-053D-4840-8E3E-749ADEA45525}"/>
              </a:ext>
            </a:extLst>
          </p:cNvPr>
          <p:cNvSpPr txBox="1"/>
          <p:nvPr/>
        </p:nvSpPr>
        <p:spPr>
          <a:xfrm>
            <a:off x="5738169" y="2740246"/>
            <a:ext cx="2735319" cy="15465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város honlapját az oroszlány.hu-t a válaszadók több mint két harmada ismeri. A vállalkozók és napi internet használók körében az átlagnál magasabb ez az arány (85%% és 85%), illetve azok között is akik nyitottak az Oroszlány Appra (82%). A 30-49 évesek 78%-a, az 50+ korosztály 61%-a hallott az oldalról. Az oldalt ismerő alapfokú végzettségűek 43% soha nem olvassa a honlapot.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2" name="Szövegdoboz 135">
            <a:extLst>
              <a:ext uri="{FF2B5EF4-FFF2-40B4-BE49-F238E27FC236}">
                <a16:creationId xmlns:a16="http://schemas.microsoft.com/office/drawing/2014/main" id="{F3C2A295-DCAE-4880-92AE-286359AA0C52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N=346 | Bázis: Ismeri; N=290 | Bázis: Látogatja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F8061EEF-96D5-442D-B322-2640E7D9744F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186CEA3-4EFE-4100-A542-03AAD75CD528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60AD1B7-EFDF-46DD-B0EC-A8DF2C58F56E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8F3C19AD-ADF4-4EDB-A05B-4C66EA2BAB6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5C0A85D3-F915-4286-AC26-B155977042F5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914D22CD-BDC8-45C7-9433-41DDBFFA85D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614B81B9-B1C3-490D-A09B-8769D502C589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9D3C36EE-A4F6-495B-ADD3-3C4303FB5AA4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20E2D8C5-5829-448A-9728-9079EA10FADD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tegnap</a:t>
            </a:r>
          </a:p>
        </p:txBody>
      </p:sp>
    </p:spTree>
    <p:extLst>
      <p:ext uri="{BB962C8B-B14F-4D97-AF65-F5344CB8AC3E}">
        <p14:creationId xmlns:p14="http://schemas.microsoft.com/office/powerpoint/2010/main" val="186310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az alábbi honlapokról? Milyen gyakran látogatja ezt a honlapot?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Online média – kemma.hu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DA8E6B5-7A2D-4E78-9B14-605B5F77D4AE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28614BF-32A0-4800-BC96-1A35B2357340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E8D79E4-0D28-4382-9AD3-C07AF3DFD841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7064C69-F3CE-42B8-95B3-4617548F8DAF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63CD4C-5B51-4CC5-ABB7-8132EBD4E652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B30B1A-C760-4DFB-AC9C-A80C1B02704E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05A33C-867E-4518-9284-0E630214B5B7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70998-D899-4522-98A2-6BCA4401764C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10491-EFEE-46EB-B38E-2766352C6EC9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id="{33AD4D92-49BD-486D-8D7D-ED1360DF623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zövegdoboz 81">
            <a:extLst>
              <a:ext uri="{FF2B5EF4-FFF2-40B4-BE49-F238E27FC236}">
                <a16:creationId xmlns:a16="http://schemas.microsoft.com/office/drawing/2014/main" id="{289EE009-4630-4E86-BCD7-0FA8DA27B313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F49CEE14-D30D-41DA-A70B-D0E4A8FF1A7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04578143-F79E-4585-92C4-71F0E2088F7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3786D9D9-02E7-4BBA-987A-54C7202471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543030AC-6FE2-44B6-A630-A5A448226EA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629B879E-F4FC-4A3D-B322-25D2765A4AB2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zövegdoboz 81">
            <a:extLst>
              <a:ext uri="{FF2B5EF4-FFF2-40B4-BE49-F238E27FC236}">
                <a16:creationId xmlns:a16="http://schemas.microsoft.com/office/drawing/2014/main" id="{1EA4F682-4489-4C01-A363-8835735F7E19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408108DE-E207-40FA-A435-3AC549CC21F0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010CA078-D1B7-48B7-88C7-9308DF489AD9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B1385121-3860-4999-85D7-39B9D3BABE11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B9D2D626-4BFF-4D7C-BC83-7582769A00F6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C8BFF589-725C-44E8-9FB5-1099F8A190A1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A0D1F999-B92F-480F-9921-DB8E53046C7C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többször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D33C826-A58A-428E-A717-B77C23391325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C06294A-8ECC-4F36-9670-A8F7AF6920C6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24F4C-7E87-4F7C-9C1A-9B5A8EC868F2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C9F025-FFB9-4C27-954D-0CF1B4ACACB5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40028C3B-656F-4ED7-9E73-01CA6BBD2AC3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16030959"/>
              <a:gd name="adj2" fmla="val 3657794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Szövegdoboz 135">
            <a:extLst>
              <a:ext uri="{FF2B5EF4-FFF2-40B4-BE49-F238E27FC236}">
                <a16:creationId xmlns:a16="http://schemas.microsoft.com/office/drawing/2014/main" id="{4594F69E-D97F-4696-AB01-E39444FCED1A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N=226 | Bázis: Ismeri; N=189 | Bázis: Látogatja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F374CFF4-4BE0-4A64-8DB4-D0DAC7A44B6C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0D26E90-C544-4122-9474-8C46ABF087A2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275895-A53D-4DBA-AF99-8BDC2EB70863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95F01107-DFF6-4513-9CB7-3C2149FDA2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6713222D-2727-41F1-8514-897846D1F67B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79%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21FA8868-E644-42FB-BE78-96F02FBC43E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17BE56D9-4FF5-413C-A201-C5A30D0366BB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5EC57016-036E-4234-A7BC-E634AEF72A0F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5E49FE32-D59B-442C-A30E-0E671B80E2E2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tegnap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B05EA3-7456-4C24-BA7A-48CBAD6DDA68}"/>
              </a:ext>
            </a:extLst>
          </p:cNvPr>
          <p:cNvSpPr txBox="1"/>
          <p:nvPr/>
        </p:nvSpPr>
        <p:spPr>
          <a:xfrm>
            <a:off x="5738169" y="2872896"/>
            <a:ext cx="2649535" cy="10618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kemma.hu-t a lakosság közel fele ismeri. A 30-49 évesek (59%), diplomások (58%), napi szinten internetezők (59%) közül az átlagnál többen mondták, hogy ismerik az oldalt, ugyanígy Oroszlány App iránt érdeklődők is többen hallottak már róla (60%). 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76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az alábbi honlapokról? Milyen gyakran látogatja ezt a honlapot?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Online média – oroszlanyimedia.hu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DA8E6B5-7A2D-4E78-9B14-605B5F77D4AE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28614BF-32A0-4800-BC96-1A35B2357340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E8D79E4-0D28-4382-9AD3-C07AF3DFD841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7064C69-F3CE-42B8-95B3-4617548F8DAF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63CD4C-5B51-4CC5-ABB7-8132EBD4E652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B30B1A-C760-4DFB-AC9C-A80C1B02704E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05A33C-867E-4518-9284-0E630214B5B7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70998-D899-4522-98A2-6BCA4401764C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10491-EFEE-46EB-B38E-2766352C6EC9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id="{33AD4D92-49BD-486D-8D7D-ED1360DF623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zövegdoboz 81">
            <a:extLst>
              <a:ext uri="{FF2B5EF4-FFF2-40B4-BE49-F238E27FC236}">
                <a16:creationId xmlns:a16="http://schemas.microsoft.com/office/drawing/2014/main" id="{289EE009-4630-4E86-BCD7-0FA8DA27B313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F49CEE14-D30D-41DA-A70B-D0E4A8FF1A7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04578143-F79E-4585-92C4-71F0E2088F7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3786D9D9-02E7-4BBA-987A-54C7202471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543030AC-6FE2-44B6-A630-A5A448226EA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629B879E-F4FC-4A3D-B322-25D2765A4AB2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zövegdoboz 81">
            <a:extLst>
              <a:ext uri="{FF2B5EF4-FFF2-40B4-BE49-F238E27FC236}">
                <a16:creationId xmlns:a16="http://schemas.microsoft.com/office/drawing/2014/main" id="{1EA4F682-4489-4C01-A363-8835735F7E19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408108DE-E207-40FA-A435-3AC549CC21F0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010CA078-D1B7-48B7-88C7-9308DF489AD9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B1385121-3860-4999-85D7-39B9D3BABE11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B9D2D626-4BFF-4D7C-BC83-7582769A00F6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C8BFF589-725C-44E8-9FB5-1099F8A190A1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A0D1F999-B92F-480F-9921-DB8E53046C7C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többször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D33C826-A58A-428E-A717-B77C23391325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AF1B6D-C88C-4031-837B-1620D64289B5}"/>
              </a:ext>
            </a:extLst>
          </p:cNvPr>
          <p:cNvSpPr txBox="1"/>
          <p:nvPr/>
        </p:nvSpPr>
        <p:spPr>
          <a:xfrm>
            <a:off x="5685493" y="2915133"/>
            <a:ext cx="2649535" cy="10618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oroszlanyimedia.hu-t már valamivel kevesebben, a lakosság 45%-a ismeri. A diplomások és napi szinten internetezők nagyobb arányban ismerik ezt az oldalt is (58% és 55%), csakúgy, mint azok, akik nyitottak az Oroszlány Appra (56%). 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1" name="Szövegdoboz 135">
            <a:extLst>
              <a:ext uri="{FF2B5EF4-FFF2-40B4-BE49-F238E27FC236}">
                <a16:creationId xmlns:a16="http://schemas.microsoft.com/office/drawing/2014/main" id="{A45B16E6-0501-4DDE-9FC8-32086EDA169C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N=225 | Bázis: Ismeri; N=179 | Bázis: Látogatja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CF9C5AB3-8138-4348-941D-9730A48705B0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BE275F-1BD2-423A-8169-2B148B17299C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7765A1A-7782-4D20-9163-3CA2E2B55F65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F07D8607-28A8-478C-9339-C5EC2258A42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9EE2C156-44B9-4E70-A2C4-224F91137908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DD125C80-3745-4D89-8570-65B8FA3099C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BDC2CB5C-E3C7-490A-8235-8EC3516DF162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5FE69C27-9EE4-46B8-B0DE-639F1044EFFB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A4CB0FC4-1787-44B5-A756-A1AEA151C6B1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tegnap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D3EBA5E9-8C0E-4860-8C24-D74F8490A0C0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FA9157-0692-43AD-885F-75098CA1F6CF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673222-C726-4FFA-9673-CEBD9CDF2520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9F763043-274C-4D41-93B6-1BC0F2CA642D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16030959"/>
              <a:gd name="adj2" fmla="val 3657794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42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az alábbi honlapokról? Milyen gyakran látogatja ezt a honlapot?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Online média - minalunk.hu/</a:t>
            </a:r>
            <a:r>
              <a:rPr lang="hu-HU" dirty="0" err="1"/>
              <a:t>oroszlany</a:t>
            </a:r>
            <a:endParaRPr lang="hu-HU" dirty="0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DA8E6B5-7A2D-4E78-9B14-605B5F77D4AE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28614BF-32A0-4800-BC96-1A35B2357340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E8D79E4-0D28-4382-9AD3-C07AF3DFD841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7064C69-F3CE-42B8-95B3-4617548F8DAF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63CD4C-5B51-4CC5-ABB7-8132EBD4E652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B30B1A-C760-4DFB-AC9C-A80C1B02704E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05A33C-867E-4518-9284-0E630214B5B7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70998-D899-4522-98A2-6BCA4401764C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10491-EFEE-46EB-B38E-2766352C6EC9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id="{33AD4D92-49BD-486D-8D7D-ED1360DF623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zövegdoboz 81">
            <a:extLst>
              <a:ext uri="{FF2B5EF4-FFF2-40B4-BE49-F238E27FC236}">
                <a16:creationId xmlns:a16="http://schemas.microsoft.com/office/drawing/2014/main" id="{289EE009-4630-4E86-BCD7-0FA8DA27B313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F49CEE14-D30D-41DA-A70B-D0E4A8FF1A7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04578143-F79E-4585-92C4-71F0E2088F7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3786D9D9-02E7-4BBA-987A-54C7202471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543030AC-6FE2-44B6-A630-A5A448226EA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629B879E-F4FC-4A3D-B322-25D2765A4AB2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zövegdoboz 81">
            <a:extLst>
              <a:ext uri="{FF2B5EF4-FFF2-40B4-BE49-F238E27FC236}">
                <a16:creationId xmlns:a16="http://schemas.microsoft.com/office/drawing/2014/main" id="{1EA4F682-4489-4C01-A363-8835735F7E19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408108DE-E207-40FA-A435-3AC549CC21F0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010CA078-D1B7-48B7-88C7-9308DF489AD9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B1385121-3860-4999-85D7-39B9D3BABE11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B9D2D626-4BFF-4D7C-BC83-7582769A00F6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C8BFF589-725C-44E8-9FB5-1099F8A190A1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A0D1F999-B92F-480F-9921-DB8E53046C7C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többször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D33C826-A58A-428E-A717-B77C23391325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C06294A-8ECC-4F36-9670-A8F7AF6920C6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24F4C-7E87-4F7C-9C1A-9B5A8EC868F2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65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C9F025-FFB9-4C27-954D-0CF1B4ACACB5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40028C3B-656F-4ED7-9E73-01CA6BBD2AC3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18499887"/>
              <a:gd name="adj2" fmla="val 3603123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Szövegdoboz 135">
            <a:extLst>
              <a:ext uri="{FF2B5EF4-FFF2-40B4-BE49-F238E27FC236}">
                <a16:creationId xmlns:a16="http://schemas.microsoft.com/office/drawing/2014/main" id="{075B727D-E121-47BD-A4D4-E20D12BAF5C9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N=165 | Bázis: Ismeri; N=132 | Bázis: Látogatja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61D00B6D-72E6-4609-90F8-CA0365A2AF49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47A6A65-0825-47F3-8405-EBF42A9DF22C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2CC06-C4D1-4AA2-B708-09FFB4D87C9B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0C80D877-0072-440D-A1BD-641706310F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CBE96266-A1BF-4103-B50E-F6AE79851A3A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55A306C2-F6FC-4012-8035-651923B1943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78357E94-010D-46D5-8ECC-4058B481ACF8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09D591D3-68EF-48D6-B6AD-826A99BC240C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7FBA9201-CEB1-4D19-BD01-65B35A77FEF7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tegnap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BA1FE7-84ED-47C1-A118-425B7A9424F8}"/>
              </a:ext>
            </a:extLst>
          </p:cNvPr>
          <p:cNvSpPr txBox="1"/>
          <p:nvPr/>
        </p:nvSpPr>
        <p:spPr>
          <a:xfrm>
            <a:off x="5685493" y="2878073"/>
            <a:ext cx="2649535" cy="10618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minalunk.hu/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oroszlany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-t a lakosság harmada ismeri. A diplomások és napi szinten internetezők nagyobb arányban ismerik ezt az oldalt is (46% és 42%), ugyanígy azok is akik érdeklődnek az Oroszlány App iránt (46%). 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75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az alábbi Facebook oldalakról?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9616526" cy="469722"/>
          </a:xfrm>
        </p:spPr>
        <p:txBody>
          <a:bodyPr>
            <a:normAutofit fontScale="90000"/>
          </a:bodyPr>
          <a:lstStyle/>
          <a:p>
            <a:r>
              <a:rPr lang="hu-HU" dirty="0"/>
              <a:t>Közösségi média – Polgármester Facebook oldala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F95467F-A77B-433C-B7FF-6C6677A1A11A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382F47E-6900-4979-8FD4-741890C4E428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4855FC5-DF43-46BC-99C0-C0EC2869297B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333899F8-13BA-4EC3-A707-6B4582D6B9FF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A15BF3-F7A3-4A7A-B1D3-F3DDCFA96329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FD635B-0B13-4945-B5D6-9E82DD3D0D4E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CE4710-B98A-4A0B-BA8C-C08E4C8273E8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2DE477-10B3-40D2-B8EC-07AAB1142277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A7F8B3-1BAD-4EA0-9FD1-33A3EDD215D1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A9D9E09E-81DB-46BA-A441-7B7A9BF70D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99B5BDA3-5791-4506-B2AE-FE7770C4C3BE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FE623168-0C30-42B3-B5A6-64BA59C594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11ADDAD5-3987-4EF0-A136-5E1BF45E9E2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B4C297A6-072C-4C9E-A50D-8177DA882A8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4">
            <a:extLst>
              <a:ext uri="{FF2B5EF4-FFF2-40B4-BE49-F238E27FC236}">
                <a16:creationId xmlns:a16="http://schemas.microsoft.com/office/drawing/2014/main" id="{5790338D-8398-43E0-BC5B-32FEE906629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Szövegdoboz 81">
            <a:extLst>
              <a:ext uri="{FF2B5EF4-FFF2-40B4-BE49-F238E27FC236}">
                <a16:creationId xmlns:a16="http://schemas.microsoft.com/office/drawing/2014/main" id="{8D60ED82-C227-4936-AD08-434807E737FA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B2BE6842-42C7-42F0-B28C-E2F76B90473B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5A9173EA-2B5C-4418-A438-EAF6FCDDE743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zövegdoboz 81">
            <a:extLst>
              <a:ext uri="{FF2B5EF4-FFF2-40B4-BE49-F238E27FC236}">
                <a16:creationId xmlns:a16="http://schemas.microsoft.com/office/drawing/2014/main" id="{D55864A8-5F56-481E-8801-935F60C191ED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593C2212-D3A4-4F21-BA04-0203209F84CB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D68661A9-9F8D-462E-A04C-21008BB3603F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F068C7DC-D516-4C28-A15A-D0C1CE7BE6C8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DCC9E6B5-22AB-455D-B619-0544A09EEE68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többször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719DFAD8-09FD-448A-AB4B-86010ACD9450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BF5CF883-6F9A-40F5-AAFC-A4D054E78AF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26502F-1A65-431C-902B-09D2699050F6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FDD872-86E7-4356-BB23-F94E03BA9686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14625ED-6276-44B3-BC39-4E21966C1993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16030959"/>
              <a:gd name="adj2" fmla="val 3483893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Szövegdoboz 135">
            <a:extLst>
              <a:ext uri="{FF2B5EF4-FFF2-40B4-BE49-F238E27FC236}">
                <a16:creationId xmlns:a16="http://schemas.microsoft.com/office/drawing/2014/main" id="{4245A612-7E54-41F7-AF60-997AB67EA7DC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N=202 | Bázis: Ismeri; N=151 | Bázis: Látogatja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C42C84AF-694A-4332-9255-345DAC321203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8FBBA49-C84F-404C-B50E-6A74B7CCD881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B3F5D91-DDB8-4FE8-A176-C0DBE09246CD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73EB74F9-2B70-4B40-A82D-E95ADFFD73B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38B5EB63-138E-4F20-91D0-B587DF2BC9C7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6ADE2B73-D721-4827-85E5-AD8D95207BA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18B0C3B5-724D-4C27-83FF-CF778C608C46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B2D6D0AB-0C14-4916-A21B-320BA121F079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F948ADC5-2B2F-4BFF-ACFE-517524402A5F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tegnap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DC9883-B35B-424D-A776-0E74C1115450}"/>
              </a:ext>
            </a:extLst>
          </p:cNvPr>
          <p:cNvSpPr txBox="1"/>
          <p:nvPr/>
        </p:nvSpPr>
        <p:spPr>
          <a:xfrm>
            <a:off x="5685493" y="2967648"/>
            <a:ext cx="2649535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polgármester facebook oldalát az oroszlányiak 40%-a ismeri. A diplomások, napi szinten internetezők és az Oroszlány App iránt nyitottak esetében ez az arány magasabb (54%, 50% és 49%).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334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az alábbi Facebook oldalakról?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Közösségi média – OVTV Facebook oldala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F95467F-A77B-433C-B7FF-6C6677A1A11A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382F47E-6900-4979-8FD4-741890C4E428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4855FC5-DF43-46BC-99C0-C0EC2869297B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333899F8-13BA-4EC3-A707-6B4582D6B9FF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A15BF3-F7A3-4A7A-B1D3-F3DDCFA96329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FD635B-0B13-4945-B5D6-9E82DD3D0D4E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CE4710-B98A-4A0B-BA8C-C08E4C8273E8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2DE477-10B3-40D2-B8EC-07AAB1142277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A7F8B3-1BAD-4EA0-9FD1-33A3EDD215D1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A9D9E09E-81DB-46BA-A441-7B7A9BF70D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99B5BDA3-5791-4506-B2AE-FE7770C4C3BE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FE623168-0C30-42B3-B5A6-64BA59C594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11ADDAD5-3987-4EF0-A136-5E1BF45E9E2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B4C297A6-072C-4C9E-A50D-8177DA882A8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4">
            <a:extLst>
              <a:ext uri="{FF2B5EF4-FFF2-40B4-BE49-F238E27FC236}">
                <a16:creationId xmlns:a16="http://schemas.microsoft.com/office/drawing/2014/main" id="{5790338D-8398-43E0-BC5B-32FEE906629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Szövegdoboz 81">
            <a:extLst>
              <a:ext uri="{FF2B5EF4-FFF2-40B4-BE49-F238E27FC236}">
                <a16:creationId xmlns:a16="http://schemas.microsoft.com/office/drawing/2014/main" id="{8D60ED82-C227-4936-AD08-434807E737FA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B2BE6842-42C7-42F0-B28C-E2F76B90473B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5A9173EA-2B5C-4418-A438-EAF6FCDDE743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zövegdoboz 81">
            <a:extLst>
              <a:ext uri="{FF2B5EF4-FFF2-40B4-BE49-F238E27FC236}">
                <a16:creationId xmlns:a16="http://schemas.microsoft.com/office/drawing/2014/main" id="{D55864A8-5F56-481E-8801-935F60C191ED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593C2212-D3A4-4F21-BA04-0203209F84CB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D68661A9-9F8D-462E-A04C-21008BB3603F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F068C7DC-D516-4C28-A15A-D0C1CE7BE6C8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DCC9E6B5-22AB-455D-B619-0544A09EEE68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többször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719DFAD8-09FD-448A-AB4B-86010ACD9450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BF5CF883-6F9A-40F5-AAFC-A4D054E78AF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26502F-1A65-431C-902B-09D2699050F6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62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FDD872-86E7-4356-BB23-F94E03BA9686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14625ED-6276-44B3-BC39-4E21966C1993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17527246"/>
              <a:gd name="adj2" fmla="val 3520961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Szövegdoboz 135">
            <a:extLst>
              <a:ext uri="{FF2B5EF4-FFF2-40B4-BE49-F238E27FC236}">
                <a16:creationId xmlns:a16="http://schemas.microsoft.com/office/drawing/2014/main" id="{221D3594-D824-4C8B-A87C-D824348D46A2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N=182 | Bázis: Ismeri; N=127 | Bázis: Látogatja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727144CF-A8BB-4008-ACBF-7757752619EE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CD4768B-6F54-4242-84B8-CE40DD1AC65D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079C06F-4D4F-4AF4-AF6D-4EE863C14A26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A70E3F23-DBBF-47AF-B9A4-20282BB37A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6C587636-EAC4-485B-B1E7-544416D6F293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47B7ACA5-F510-442E-921B-45CC87F61F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B030A598-31FE-4F01-8624-A6913A3DAAB2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07ECE6FD-80CD-4299-9858-F04606EC8A7A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8569F05D-CCF9-4B1A-97F9-26A96FC8E6CC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tegnap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118053-3905-4DCB-B3A3-6B26AFE3B4B6}"/>
              </a:ext>
            </a:extLst>
          </p:cNvPr>
          <p:cNvSpPr txBox="1"/>
          <p:nvPr/>
        </p:nvSpPr>
        <p:spPr>
          <a:xfrm>
            <a:off x="5685493" y="2878073"/>
            <a:ext cx="2649535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közösségi oldalról a lakók harmada hallott már. </a:t>
            </a:r>
            <a:r>
              <a:rPr lang="hu-HU" sz="1050" kern="0" dirty="0">
                <a:solidFill>
                  <a:srgbClr val="58595B"/>
                </a:solidFill>
                <a:latin typeface="Calibri"/>
                <a:cs typeface="Arial" pitchFamily="34" charset="0"/>
              </a:rPr>
              <a:t>Ez a diplomások feléről, a napi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  <a:cs typeface="Arial" pitchFamily="34" charset="0"/>
              </a:rPr>
              <a:t>netezők</a:t>
            </a:r>
            <a:r>
              <a:rPr lang="hu-HU" sz="1050" kern="0" dirty="0">
                <a:solidFill>
                  <a:srgbClr val="58595B"/>
                </a:solidFill>
                <a:latin typeface="Calibri"/>
                <a:cs typeface="Arial" pitchFamily="34" charset="0"/>
              </a:rPr>
              <a:t> 45%-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  <a:cs typeface="Arial" pitchFamily="34" charset="0"/>
              </a:rPr>
              <a:t>áról</a:t>
            </a:r>
            <a:r>
              <a:rPr lang="hu-HU" sz="1050" kern="0" dirty="0">
                <a:solidFill>
                  <a:srgbClr val="58595B"/>
                </a:solidFill>
                <a:latin typeface="Calibri"/>
                <a:cs typeface="Arial" pitchFamily="34" charset="0"/>
              </a:rPr>
              <a:t> mondható el. Az oldalt ismerő alapfokú végzettségűek kétharmada soha nem látogatja a médiumot.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681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Ismeri-e, hallott-e már az alábbi Facebook oldalakról?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Közösségi média – 2840 Facebook oldala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F95467F-A77B-433C-B7FF-6C6677A1A11A}"/>
              </a:ext>
            </a:extLst>
          </p:cNvPr>
          <p:cNvSpPr>
            <a:spLocks noChangeAspect="1"/>
          </p:cNvSpPr>
          <p:nvPr/>
        </p:nvSpPr>
        <p:spPr>
          <a:xfrm>
            <a:off x="3417737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382F47E-6900-4979-8FD4-741890C4E428}"/>
              </a:ext>
            </a:extLst>
          </p:cNvPr>
          <p:cNvSpPr>
            <a:spLocks noChangeAspect="1"/>
          </p:cNvSpPr>
          <p:nvPr/>
        </p:nvSpPr>
        <p:spPr>
          <a:xfrm>
            <a:off x="4581221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4855FC5-DF43-46BC-99C0-C0EC2869297B}"/>
              </a:ext>
            </a:extLst>
          </p:cNvPr>
          <p:cNvSpPr>
            <a:spLocks noChangeAspect="1"/>
          </p:cNvSpPr>
          <p:nvPr/>
        </p:nvSpPr>
        <p:spPr>
          <a:xfrm>
            <a:off x="5741789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333899F8-13BA-4EC3-A707-6B4582D6B9FF}"/>
              </a:ext>
            </a:extLst>
          </p:cNvPr>
          <p:cNvSpPr>
            <a:spLocks noChangeAspect="1"/>
          </p:cNvSpPr>
          <p:nvPr/>
        </p:nvSpPr>
        <p:spPr>
          <a:xfrm>
            <a:off x="6905273" y="1510004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A15BF3-F7A3-4A7A-B1D3-F3DDCFA96329}"/>
              </a:ext>
            </a:extLst>
          </p:cNvPr>
          <p:cNvSpPr>
            <a:spLocks noChangeAspect="1"/>
          </p:cNvSpPr>
          <p:nvPr/>
        </p:nvSpPr>
        <p:spPr>
          <a:xfrm>
            <a:off x="3012163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FD635B-0B13-4945-B5D6-9E82DD3D0D4E}"/>
              </a:ext>
            </a:extLst>
          </p:cNvPr>
          <p:cNvSpPr>
            <a:spLocks noChangeAspect="1"/>
          </p:cNvSpPr>
          <p:nvPr/>
        </p:nvSpPr>
        <p:spPr>
          <a:xfrm>
            <a:off x="4162752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CE4710-B98A-4A0B-BA8C-C08E4C8273E8}"/>
              </a:ext>
            </a:extLst>
          </p:cNvPr>
          <p:cNvSpPr>
            <a:spLocks noChangeAspect="1"/>
          </p:cNvSpPr>
          <p:nvPr/>
        </p:nvSpPr>
        <p:spPr>
          <a:xfrm>
            <a:off x="5330266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2DE477-10B3-40D2-B8EC-07AAB1142277}"/>
              </a:ext>
            </a:extLst>
          </p:cNvPr>
          <p:cNvSpPr>
            <a:spLocks noChangeAspect="1"/>
          </p:cNvSpPr>
          <p:nvPr/>
        </p:nvSpPr>
        <p:spPr>
          <a:xfrm>
            <a:off x="6515950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A7F8B3-1BAD-4EA0-9FD1-33A3EDD215D1}"/>
              </a:ext>
            </a:extLst>
          </p:cNvPr>
          <p:cNvSpPr>
            <a:spLocks noChangeAspect="1"/>
          </p:cNvSpPr>
          <p:nvPr/>
        </p:nvSpPr>
        <p:spPr>
          <a:xfrm>
            <a:off x="7668174" y="1510004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A9D9E09E-81DB-46BA-A441-7B7A9BF70D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99B5BDA3-5791-4506-B2AE-FE7770C4C3BE}"/>
              </a:ext>
            </a:extLst>
          </p:cNvPr>
          <p:cNvSpPr txBox="1"/>
          <p:nvPr/>
        </p:nvSpPr>
        <p:spPr>
          <a:xfrm>
            <a:off x="302281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FE623168-0C30-42B3-B5A6-64BA59C594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11ADDAD5-3987-4EF0-A136-5E1BF45E9E2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2106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B4C297A6-072C-4C9E-A50D-8177DA882A8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99094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4">
            <a:extLst>
              <a:ext uri="{FF2B5EF4-FFF2-40B4-BE49-F238E27FC236}">
                <a16:creationId xmlns:a16="http://schemas.microsoft.com/office/drawing/2014/main" id="{5790338D-8398-43E0-BC5B-32FEE906629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49682" y="1278699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Szövegdoboz 81">
            <a:extLst>
              <a:ext uri="{FF2B5EF4-FFF2-40B4-BE49-F238E27FC236}">
                <a16:creationId xmlns:a16="http://schemas.microsoft.com/office/drawing/2014/main" id="{8D60ED82-C227-4936-AD08-434807E737FA}"/>
              </a:ext>
            </a:extLst>
          </p:cNvPr>
          <p:cNvSpPr txBox="1"/>
          <p:nvPr/>
        </p:nvSpPr>
        <p:spPr>
          <a:xfrm>
            <a:off x="4194828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zövegdoboz 81">
            <a:extLst>
              <a:ext uri="{FF2B5EF4-FFF2-40B4-BE49-F238E27FC236}">
                <a16:creationId xmlns:a16="http://schemas.microsoft.com/office/drawing/2014/main" id="{B2BE6842-42C7-42F0-B28C-E2F76B90473B}"/>
              </a:ext>
            </a:extLst>
          </p:cNvPr>
          <p:cNvSpPr txBox="1"/>
          <p:nvPr/>
        </p:nvSpPr>
        <p:spPr>
          <a:xfrm>
            <a:off x="535653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81">
            <a:extLst>
              <a:ext uri="{FF2B5EF4-FFF2-40B4-BE49-F238E27FC236}">
                <a16:creationId xmlns:a16="http://schemas.microsoft.com/office/drawing/2014/main" id="{5A9173EA-2B5C-4418-A438-EAF6FCDDE743}"/>
              </a:ext>
            </a:extLst>
          </p:cNvPr>
          <p:cNvSpPr txBox="1"/>
          <p:nvPr/>
        </p:nvSpPr>
        <p:spPr>
          <a:xfrm>
            <a:off x="6532684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zövegdoboz 81">
            <a:extLst>
              <a:ext uri="{FF2B5EF4-FFF2-40B4-BE49-F238E27FC236}">
                <a16:creationId xmlns:a16="http://schemas.microsoft.com/office/drawing/2014/main" id="{D55864A8-5F56-481E-8801-935F60C191ED}"/>
              </a:ext>
            </a:extLst>
          </p:cNvPr>
          <p:cNvSpPr txBox="1"/>
          <p:nvPr/>
        </p:nvSpPr>
        <p:spPr>
          <a:xfrm>
            <a:off x="7682052" y="1727297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593C2212-D3A4-4F21-BA04-0203209F84CB}"/>
              </a:ext>
            </a:extLst>
          </p:cNvPr>
          <p:cNvSpPr/>
          <p:nvPr/>
        </p:nvSpPr>
        <p:spPr>
          <a:xfrm>
            <a:off x="2886818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Soha 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D68661A9-9F8D-462E-A04C-21008BB3603F}"/>
              </a:ext>
            </a:extLst>
          </p:cNvPr>
          <p:cNvSpPr/>
          <p:nvPr/>
        </p:nvSpPr>
        <p:spPr>
          <a:xfrm>
            <a:off x="4074717" y="126678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RItkábban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F068C7DC-D516-4C28-A15A-D0C1CE7BE6C8}"/>
              </a:ext>
            </a:extLst>
          </p:cNvPr>
          <p:cNvSpPr/>
          <p:nvPr/>
        </p:nvSpPr>
        <p:spPr>
          <a:xfrm>
            <a:off x="5296170" y="1136096"/>
            <a:ext cx="91955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egyszer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DCC9E6B5-22AB-455D-B619-0544A09EEE68}"/>
              </a:ext>
            </a:extLst>
          </p:cNvPr>
          <p:cNvSpPr/>
          <p:nvPr/>
        </p:nvSpPr>
        <p:spPr>
          <a:xfrm>
            <a:off x="6430143" y="1131590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 többször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719DFAD8-09FD-448A-AB4B-86010ACD9450}"/>
              </a:ext>
            </a:extLst>
          </p:cNvPr>
          <p:cNvSpPr/>
          <p:nvPr/>
        </p:nvSpPr>
        <p:spPr>
          <a:xfrm>
            <a:off x="7590626" y="1266779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BF5CF883-6F9A-40F5-AAFC-A4D054E78AF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3476735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26502F-1A65-431C-902B-09D2699050F6}"/>
              </a:ext>
            </a:extLst>
          </p:cNvPr>
          <p:cNvSpPr txBox="1"/>
          <p:nvPr/>
        </p:nvSpPr>
        <p:spPr>
          <a:xfrm>
            <a:off x="251520" y="2704296"/>
            <a:ext cx="11241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FF434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FDD872-86E7-4356-BB23-F94E03BA9686}"/>
              </a:ext>
            </a:extLst>
          </p:cNvPr>
          <p:cNvSpPr txBox="1"/>
          <p:nvPr/>
        </p:nvSpPr>
        <p:spPr>
          <a:xfrm>
            <a:off x="1680986" y="2528163"/>
            <a:ext cx="936464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Ismeri</a:t>
            </a:r>
            <a:b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25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14625ED-6276-44B3-BC39-4E21966C1993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18583200"/>
              <a:gd name="adj2" fmla="val 3666220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Szövegdoboz 135">
            <a:extLst>
              <a:ext uri="{FF2B5EF4-FFF2-40B4-BE49-F238E27FC236}">
                <a16:creationId xmlns:a16="http://schemas.microsoft.com/office/drawing/2014/main" id="{B4C2639E-C251-4DBE-933B-6110E9BB9F02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N=147 | Bázis: Ismeri; N=97 | Bázis: Látogatja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2EAE2736-05B7-4F01-B8D0-4DD6B70E580A}"/>
              </a:ext>
            </a:extLst>
          </p:cNvPr>
          <p:cNvSpPr>
            <a:spLocks noChangeAspect="1"/>
          </p:cNvSpPr>
          <p:nvPr/>
        </p:nvSpPr>
        <p:spPr>
          <a:xfrm>
            <a:off x="3417737" y="3034408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0EA38E1-BEE0-43B8-8BFC-3213602DCBCB}"/>
              </a:ext>
            </a:extLst>
          </p:cNvPr>
          <p:cNvSpPr>
            <a:spLocks noChangeAspect="1"/>
          </p:cNvSpPr>
          <p:nvPr/>
        </p:nvSpPr>
        <p:spPr>
          <a:xfrm>
            <a:off x="3012163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F9FDA1-562B-4231-88DA-72ADB9446894}"/>
              </a:ext>
            </a:extLst>
          </p:cNvPr>
          <p:cNvSpPr>
            <a:spLocks noChangeAspect="1"/>
          </p:cNvSpPr>
          <p:nvPr/>
        </p:nvSpPr>
        <p:spPr>
          <a:xfrm>
            <a:off x="4162752" y="3034408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BFEE4001-AE46-4CAD-85B6-CFA7161A28D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85727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04BF1C09-BBBD-4D31-8CDA-919D5AB8E489}"/>
              </a:ext>
            </a:extLst>
          </p:cNvPr>
          <p:cNvSpPr txBox="1"/>
          <p:nvPr/>
        </p:nvSpPr>
        <p:spPr>
          <a:xfrm>
            <a:off x="3022812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87%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E0A2DF50-9116-49B6-BE16-FCFA89A006E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55571" y="2803103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33DA2305-8348-412E-8BE0-81CECCA1BD79}"/>
              </a:ext>
            </a:extLst>
          </p:cNvPr>
          <p:cNvSpPr txBox="1"/>
          <p:nvPr/>
        </p:nvSpPr>
        <p:spPr>
          <a:xfrm>
            <a:off x="4194828" y="325170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AF2F1237-E914-458A-BCA7-5AAF901F4BBE}"/>
              </a:ext>
            </a:extLst>
          </p:cNvPr>
          <p:cNvSpPr/>
          <p:nvPr/>
        </p:nvSpPr>
        <p:spPr>
          <a:xfrm>
            <a:off x="2886818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régebben 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0C304B5C-DF5E-4005-B56F-88ACFD033B1A}"/>
              </a:ext>
            </a:extLst>
          </p:cNvPr>
          <p:cNvSpPr/>
          <p:nvPr/>
        </p:nvSpPr>
        <p:spPr>
          <a:xfrm>
            <a:off x="4074717" y="279118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tegnap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9403F3-C4F0-4157-8FA4-CE262EA34863}"/>
              </a:ext>
            </a:extLst>
          </p:cNvPr>
          <p:cNvSpPr txBox="1"/>
          <p:nvPr/>
        </p:nvSpPr>
        <p:spPr>
          <a:xfrm>
            <a:off x="5796135" y="3095666"/>
            <a:ext cx="2251529" cy="5770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havilap közösségi oldalát a lakosok 29%-a ismeri. A diplomások körében ez az arány 41%.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782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Jellemzően mely közösségi oldalakat, vagy azok applikációit használja?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Közösségi média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B57BBB-E6DC-4171-99E7-27335F15F3F7}"/>
              </a:ext>
            </a:extLst>
          </p:cNvPr>
          <p:cNvGrpSpPr/>
          <p:nvPr/>
        </p:nvGrpSpPr>
        <p:grpSpPr>
          <a:xfrm>
            <a:off x="999474" y="824092"/>
            <a:ext cx="980238" cy="971124"/>
            <a:chOff x="7590626" y="2818898"/>
            <a:chExt cx="980238" cy="971124"/>
          </a:xfrm>
        </p:grpSpPr>
        <p:graphicFrame>
          <p:nvGraphicFramePr>
            <p:cNvPr id="6" name="Chart 4">
              <a:extLst>
                <a:ext uri="{FF2B5EF4-FFF2-40B4-BE49-F238E27FC236}">
                  <a16:creationId xmlns:a16="http://schemas.microsoft.com/office/drawing/2014/main" id="{445CC004-8FCC-4713-8001-07C4CB0889F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Szövegdoboz 81">
              <a:extLst>
                <a:ext uri="{FF2B5EF4-FFF2-40B4-BE49-F238E27FC236}">
                  <a16:creationId xmlns:a16="http://schemas.microsoft.com/office/drawing/2014/main" id="{44CDCCA5-526D-4FA8-B08F-F8D489E51344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69%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EE8D17-205C-451D-990D-4BEE381B0F99}"/>
              </a:ext>
            </a:extLst>
          </p:cNvPr>
          <p:cNvGrpSpPr/>
          <p:nvPr/>
        </p:nvGrpSpPr>
        <p:grpSpPr>
          <a:xfrm>
            <a:off x="999474" y="1542439"/>
            <a:ext cx="980238" cy="971124"/>
            <a:chOff x="7590626" y="2818898"/>
            <a:chExt cx="980238" cy="971124"/>
          </a:xfrm>
        </p:grpSpPr>
        <p:graphicFrame>
          <p:nvGraphicFramePr>
            <p:cNvPr id="10" name="Chart 4">
              <a:extLst>
                <a:ext uri="{FF2B5EF4-FFF2-40B4-BE49-F238E27FC236}">
                  <a16:creationId xmlns:a16="http://schemas.microsoft.com/office/drawing/2014/main" id="{CC8F7C3A-65C1-445B-93DF-888F0E1EDAC2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Szövegdoboz 81">
              <a:extLst>
                <a:ext uri="{FF2B5EF4-FFF2-40B4-BE49-F238E27FC236}">
                  <a16:creationId xmlns:a16="http://schemas.microsoft.com/office/drawing/2014/main" id="{1821C85A-87E1-4C5E-8A78-2B075AEEE12F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56C238-ABCB-45DC-A25B-D70D6AB4CFB5}"/>
              </a:ext>
            </a:extLst>
          </p:cNvPr>
          <p:cNvGrpSpPr/>
          <p:nvPr/>
        </p:nvGrpSpPr>
        <p:grpSpPr>
          <a:xfrm>
            <a:off x="999474" y="2260786"/>
            <a:ext cx="980238" cy="971124"/>
            <a:chOff x="7590626" y="2818898"/>
            <a:chExt cx="980238" cy="971124"/>
          </a:xfrm>
        </p:grpSpPr>
        <p:graphicFrame>
          <p:nvGraphicFramePr>
            <p:cNvPr id="13" name="Chart 4">
              <a:extLst>
                <a:ext uri="{FF2B5EF4-FFF2-40B4-BE49-F238E27FC236}">
                  <a16:creationId xmlns:a16="http://schemas.microsoft.com/office/drawing/2014/main" id="{7EB67268-685C-48A4-89D2-87940616744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Szövegdoboz 81">
              <a:extLst>
                <a:ext uri="{FF2B5EF4-FFF2-40B4-BE49-F238E27FC236}">
                  <a16:creationId xmlns:a16="http://schemas.microsoft.com/office/drawing/2014/main" id="{CD906B2C-C6DC-4DEC-B5C3-E1B48E9F7BB3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86EFDA-35BF-421E-B74D-3217C44D3979}"/>
              </a:ext>
            </a:extLst>
          </p:cNvPr>
          <p:cNvGrpSpPr/>
          <p:nvPr/>
        </p:nvGrpSpPr>
        <p:grpSpPr>
          <a:xfrm>
            <a:off x="999474" y="2979133"/>
            <a:ext cx="980238" cy="971124"/>
            <a:chOff x="7590626" y="2818898"/>
            <a:chExt cx="980238" cy="971124"/>
          </a:xfrm>
        </p:grpSpPr>
        <p:graphicFrame>
          <p:nvGraphicFramePr>
            <p:cNvPr id="22" name="Chart 4">
              <a:extLst>
                <a:ext uri="{FF2B5EF4-FFF2-40B4-BE49-F238E27FC236}">
                  <a16:creationId xmlns:a16="http://schemas.microsoft.com/office/drawing/2014/main" id="{80C80AF3-7416-4E7B-BC1A-213895E5287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Szövegdoboz 81">
              <a:extLst>
                <a:ext uri="{FF2B5EF4-FFF2-40B4-BE49-F238E27FC236}">
                  <a16:creationId xmlns:a16="http://schemas.microsoft.com/office/drawing/2014/main" id="{CFAE5964-C097-4807-9A05-9B0DEF83F1F4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27%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E42A035-0904-4691-A895-FE4D913FC5D5}"/>
              </a:ext>
            </a:extLst>
          </p:cNvPr>
          <p:cNvSpPr/>
          <p:nvPr/>
        </p:nvSpPr>
        <p:spPr>
          <a:xfrm>
            <a:off x="147084" y="1151651"/>
            <a:ext cx="158326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 err="1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youtube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 err="1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twitter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Egyik sem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785185-15A8-4CCF-8EEB-CB1A3FC5AFC1}"/>
              </a:ext>
            </a:extLst>
          </p:cNvPr>
          <p:cNvGrpSpPr/>
          <p:nvPr/>
        </p:nvGrpSpPr>
        <p:grpSpPr>
          <a:xfrm>
            <a:off x="2685868" y="829590"/>
            <a:ext cx="980238" cy="971124"/>
            <a:chOff x="7590626" y="2818898"/>
            <a:chExt cx="980238" cy="971124"/>
          </a:xfrm>
        </p:grpSpPr>
        <p:graphicFrame>
          <p:nvGraphicFramePr>
            <p:cNvPr id="28" name="Chart 4">
              <a:extLst>
                <a:ext uri="{FF2B5EF4-FFF2-40B4-BE49-F238E27FC236}">
                  <a16:creationId xmlns:a16="http://schemas.microsoft.com/office/drawing/2014/main" id="{5FB69D29-E30F-493F-B4FA-86E74EF34DB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9" name="Szövegdoboz 81">
              <a:extLst>
                <a:ext uri="{FF2B5EF4-FFF2-40B4-BE49-F238E27FC236}">
                  <a16:creationId xmlns:a16="http://schemas.microsoft.com/office/drawing/2014/main" id="{FAD5F6EB-63A3-4A84-B254-D47DAB119F94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5DB2D5-9C6F-4937-974C-AFDA2E81B2C5}"/>
              </a:ext>
            </a:extLst>
          </p:cNvPr>
          <p:cNvGrpSpPr/>
          <p:nvPr/>
        </p:nvGrpSpPr>
        <p:grpSpPr>
          <a:xfrm>
            <a:off x="2685868" y="1547937"/>
            <a:ext cx="980238" cy="971124"/>
            <a:chOff x="7590626" y="2818898"/>
            <a:chExt cx="980238" cy="971124"/>
          </a:xfrm>
        </p:grpSpPr>
        <p:graphicFrame>
          <p:nvGraphicFramePr>
            <p:cNvPr id="31" name="Chart 4">
              <a:extLst>
                <a:ext uri="{FF2B5EF4-FFF2-40B4-BE49-F238E27FC236}">
                  <a16:creationId xmlns:a16="http://schemas.microsoft.com/office/drawing/2014/main" id="{CC00A87F-1F48-4F89-9AAC-FA8ECF66837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2" name="Szövegdoboz 81">
              <a:extLst>
                <a:ext uri="{FF2B5EF4-FFF2-40B4-BE49-F238E27FC236}">
                  <a16:creationId xmlns:a16="http://schemas.microsoft.com/office/drawing/2014/main" id="{AC53A3AA-DF8E-4C6A-A80B-1C23779D7EFA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68%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BA37AA-B508-4FF9-ACD8-544AF240CB55}"/>
              </a:ext>
            </a:extLst>
          </p:cNvPr>
          <p:cNvGrpSpPr/>
          <p:nvPr/>
        </p:nvGrpSpPr>
        <p:grpSpPr>
          <a:xfrm>
            <a:off x="2685868" y="2266284"/>
            <a:ext cx="980238" cy="971124"/>
            <a:chOff x="7590626" y="2818898"/>
            <a:chExt cx="980238" cy="971124"/>
          </a:xfrm>
        </p:grpSpPr>
        <p:graphicFrame>
          <p:nvGraphicFramePr>
            <p:cNvPr id="34" name="Chart 4">
              <a:extLst>
                <a:ext uri="{FF2B5EF4-FFF2-40B4-BE49-F238E27FC236}">
                  <a16:creationId xmlns:a16="http://schemas.microsoft.com/office/drawing/2014/main" id="{0D811B21-EBBD-46E8-A1F8-A90C7353A8C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5" name="Szövegdoboz 81">
              <a:extLst>
                <a:ext uri="{FF2B5EF4-FFF2-40B4-BE49-F238E27FC236}">
                  <a16:creationId xmlns:a16="http://schemas.microsoft.com/office/drawing/2014/main" id="{4977CB86-F143-49D3-BEA3-3504843BE0BA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35%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C465E93-DFC8-4D2A-BFDB-B34654D2983E}"/>
              </a:ext>
            </a:extLst>
          </p:cNvPr>
          <p:cNvGrpSpPr/>
          <p:nvPr/>
        </p:nvGrpSpPr>
        <p:grpSpPr>
          <a:xfrm>
            <a:off x="2685868" y="2984631"/>
            <a:ext cx="980238" cy="971124"/>
            <a:chOff x="7590626" y="2818898"/>
            <a:chExt cx="980238" cy="971124"/>
          </a:xfrm>
        </p:grpSpPr>
        <p:graphicFrame>
          <p:nvGraphicFramePr>
            <p:cNvPr id="43" name="Chart 4">
              <a:extLst>
                <a:ext uri="{FF2B5EF4-FFF2-40B4-BE49-F238E27FC236}">
                  <a16:creationId xmlns:a16="http://schemas.microsoft.com/office/drawing/2014/main" id="{298DAAAF-58B7-4E06-A8A3-1E36ED1BB8B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44" name="Szövegdoboz 81">
              <a:extLst>
                <a:ext uri="{FF2B5EF4-FFF2-40B4-BE49-F238E27FC236}">
                  <a16:creationId xmlns:a16="http://schemas.microsoft.com/office/drawing/2014/main" id="{39340614-8592-47BB-9BF5-E15EDD8D2C23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A79FAC-6BE5-49CC-835D-CDADB23D970B}"/>
              </a:ext>
            </a:extLst>
          </p:cNvPr>
          <p:cNvGrpSpPr/>
          <p:nvPr/>
        </p:nvGrpSpPr>
        <p:grpSpPr>
          <a:xfrm>
            <a:off x="3618636" y="824092"/>
            <a:ext cx="980238" cy="971124"/>
            <a:chOff x="7590626" y="2818898"/>
            <a:chExt cx="980238" cy="971124"/>
          </a:xfrm>
        </p:grpSpPr>
        <p:graphicFrame>
          <p:nvGraphicFramePr>
            <p:cNvPr id="46" name="Chart 4">
              <a:extLst>
                <a:ext uri="{FF2B5EF4-FFF2-40B4-BE49-F238E27FC236}">
                  <a16:creationId xmlns:a16="http://schemas.microsoft.com/office/drawing/2014/main" id="{4E532CEC-2165-4EBB-90DA-12DB629FBE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9529409"/>
                </p:ext>
              </p:extLst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47" name="Szövegdoboz 81">
              <a:extLst>
                <a:ext uri="{FF2B5EF4-FFF2-40B4-BE49-F238E27FC236}">
                  <a16:creationId xmlns:a16="http://schemas.microsoft.com/office/drawing/2014/main" id="{755A88AA-73B4-40BB-8752-6A9FE656E5AE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09FC6ED-EAD4-453F-8C08-2A38B211EDDA}"/>
              </a:ext>
            </a:extLst>
          </p:cNvPr>
          <p:cNvGrpSpPr/>
          <p:nvPr/>
        </p:nvGrpSpPr>
        <p:grpSpPr>
          <a:xfrm>
            <a:off x="3618636" y="1542439"/>
            <a:ext cx="980238" cy="971124"/>
            <a:chOff x="7590626" y="2818898"/>
            <a:chExt cx="980238" cy="971124"/>
          </a:xfrm>
        </p:grpSpPr>
        <p:graphicFrame>
          <p:nvGraphicFramePr>
            <p:cNvPr id="49" name="Chart 4">
              <a:extLst>
                <a:ext uri="{FF2B5EF4-FFF2-40B4-BE49-F238E27FC236}">
                  <a16:creationId xmlns:a16="http://schemas.microsoft.com/office/drawing/2014/main" id="{3DA1C58B-A5CE-41A7-B314-FC101B38D3A6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50" name="Szövegdoboz 81">
              <a:extLst>
                <a:ext uri="{FF2B5EF4-FFF2-40B4-BE49-F238E27FC236}">
                  <a16:creationId xmlns:a16="http://schemas.microsoft.com/office/drawing/2014/main" id="{1F8C75E1-4BC3-4DD9-BC54-0C6C68C90165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17A964-07DC-4F45-B3BD-90CA994B3050}"/>
              </a:ext>
            </a:extLst>
          </p:cNvPr>
          <p:cNvGrpSpPr/>
          <p:nvPr/>
        </p:nvGrpSpPr>
        <p:grpSpPr>
          <a:xfrm>
            <a:off x="3618636" y="2260786"/>
            <a:ext cx="980238" cy="971124"/>
            <a:chOff x="7590626" y="2818898"/>
            <a:chExt cx="980238" cy="971124"/>
          </a:xfrm>
        </p:grpSpPr>
        <p:graphicFrame>
          <p:nvGraphicFramePr>
            <p:cNvPr id="52" name="Chart 4">
              <a:extLst>
                <a:ext uri="{FF2B5EF4-FFF2-40B4-BE49-F238E27FC236}">
                  <a16:creationId xmlns:a16="http://schemas.microsoft.com/office/drawing/2014/main" id="{9B33C192-8358-4B0C-AE68-D593EEEB56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774822"/>
                </p:ext>
              </p:extLst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53" name="Szövegdoboz 81">
              <a:extLst>
                <a:ext uri="{FF2B5EF4-FFF2-40B4-BE49-F238E27FC236}">
                  <a16:creationId xmlns:a16="http://schemas.microsoft.com/office/drawing/2014/main" id="{5D251865-2769-47A8-833D-426A46E23682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30C5B4-2504-4E6D-91E7-63797CC24A61}"/>
              </a:ext>
            </a:extLst>
          </p:cNvPr>
          <p:cNvGrpSpPr/>
          <p:nvPr/>
        </p:nvGrpSpPr>
        <p:grpSpPr>
          <a:xfrm>
            <a:off x="3618636" y="2979133"/>
            <a:ext cx="980238" cy="971124"/>
            <a:chOff x="7590626" y="2818898"/>
            <a:chExt cx="980238" cy="971124"/>
          </a:xfrm>
        </p:grpSpPr>
        <p:graphicFrame>
          <p:nvGraphicFramePr>
            <p:cNvPr id="61" name="Chart 4">
              <a:extLst>
                <a:ext uri="{FF2B5EF4-FFF2-40B4-BE49-F238E27FC236}">
                  <a16:creationId xmlns:a16="http://schemas.microsoft.com/office/drawing/2014/main" id="{F1AB3910-E526-4E09-A530-BD595D9033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3022114"/>
                </p:ext>
              </p:extLst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62" name="Szövegdoboz 81">
              <a:extLst>
                <a:ext uri="{FF2B5EF4-FFF2-40B4-BE49-F238E27FC236}">
                  <a16:creationId xmlns:a16="http://schemas.microsoft.com/office/drawing/2014/main" id="{B7757497-8E10-4EAE-AD33-29F1F857577B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C32B1AF-CA56-414E-BB35-E5C28B20CC44}"/>
              </a:ext>
            </a:extLst>
          </p:cNvPr>
          <p:cNvGrpSpPr/>
          <p:nvPr/>
        </p:nvGrpSpPr>
        <p:grpSpPr>
          <a:xfrm>
            <a:off x="4518496" y="824092"/>
            <a:ext cx="980238" cy="971124"/>
            <a:chOff x="7590626" y="2818898"/>
            <a:chExt cx="980238" cy="971124"/>
          </a:xfrm>
        </p:grpSpPr>
        <p:graphicFrame>
          <p:nvGraphicFramePr>
            <p:cNvPr id="64" name="Chart 4">
              <a:extLst>
                <a:ext uri="{FF2B5EF4-FFF2-40B4-BE49-F238E27FC236}">
                  <a16:creationId xmlns:a16="http://schemas.microsoft.com/office/drawing/2014/main" id="{40F6752D-30DF-40B6-8878-F03D25DDB7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2387594"/>
                </p:ext>
              </p:extLst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65" name="Szövegdoboz 81">
              <a:extLst>
                <a:ext uri="{FF2B5EF4-FFF2-40B4-BE49-F238E27FC236}">
                  <a16:creationId xmlns:a16="http://schemas.microsoft.com/office/drawing/2014/main" id="{AC4BA6DB-E4F5-4097-B147-D9EED98162A3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E6428FE-F72B-4701-8465-98DEEC0163EF}"/>
              </a:ext>
            </a:extLst>
          </p:cNvPr>
          <p:cNvGrpSpPr/>
          <p:nvPr/>
        </p:nvGrpSpPr>
        <p:grpSpPr>
          <a:xfrm>
            <a:off x="4518496" y="1542439"/>
            <a:ext cx="980238" cy="971124"/>
            <a:chOff x="7590626" y="2818898"/>
            <a:chExt cx="980238" cy="971124"/>
          </a:xfrm>
        </p:grpSpPr>
        <p:graphicFrame>
          <p:nvGraphicFramePr>
            <p:cNvPr id="67" name="Chart 4">
              <a:extLst>
                <a:ext uri="{FF2B5EF4-FFF2-40B4-BE49-F238E27FC236}">
                  <a16:creationId xmlns:a16="http://schemas.microsoft.com/office/drawing/2014/main" id="{5CA47D60-850F-496C-8F29-C48B9A166B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8676255"/>
                </p:ext>
              </p:extLst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68" name="Szövegdoboz 81">
              <a:extLst>
                <a:ext uri="{FF2B5EF4-FFF2-40B4-BE49-F238E27FC236}">
                  <a16:creationId xmlns:a16="http://schemas.microsoft.com/office/drawing/2014/main" id="{08E443A1-13FC-4211-8972-C746FB60FB3D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28%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D9D1FCB-FF7E-41E0-BE34-61A1BA929A7B}"/>
              </a:ext>
            </a:extLst>
          </p:cNvPr>
          <p:cNvGrpSpPr/>
          <p:nvPr/>
        </p:nvGrpSpPr>
        <p:grpSpPr>
          <a:xfrm>
            <a:off x="4518496" y="2260786"/>
            <a:ext cx="980238" cy="971124"/>
            <a:chOff x="7590626" y="2818898"/>
            <a:chExt cx="980238" cy="971124"/>
          </a:xfrm>
        </p:grpSpPr>
        <p:graphicFrame>
          <p:nvGraphicFramePr>
            <p:cNvPr id="70" name="Chart 4">
              <a:extLst>
                <a:ext uri="{FF2B5EF4-FFF2-40B4-BE49-F238E27FC236}">
                  <a16:creationId xmlns:a16="http://schemas.microsoft.com/office/drawing/2014/main" id="{A85B9AF1-1B96-4990-9A98-F3A2CBC824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120403"/>
                </p:ext>
              </p:extLst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71" name="Szövegdoboz 81">
              <a:extLst>
                <a:ext uri="{FF2B5EF4-FFF2-40B4-BE49-F238E27FC236}">
                  <a16:creationId xmlns:a16="http://schemas.microsoft.com/office/drawing/2014/main" id="{3E6F17BC-626D-4DE0-A7FE-B97673ACF0FB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D766AB6-D6B5-481F-8259-EE660EFC6881}"/>
              </a:ext>
            </a:extLst>
          </p:cNvPr>
          <p:cNvGrpSpPr/>
          <p:nvPr/>
        </p:nvGrpSpPr>
        <p:grpSpPr>
          <a:xfrm>
            <a:off x="4518496" y="2979133"/>
            <a:ext cx="980238" cy="971124"/>
            <a:chOff x="7590626" y="2818898"/>
            <a:chExt cx="980238" cy="971124"/>
          </a:xfrm>
        </p:grpSpPr>
        <p:graphicFrame>
          <p:nvGraphicFramePr>
            <p:cNvPr id="79" name="Chart 4">
              <a:extLst>
                <a:ext uri="{FF2B5EF4-FFF2-40B4-BE49-F238E27FC236}">
                  <a16:creationId xmlns:a16="http://schemas.microsoft.com/office/drawing/2014/main" id="{507262EA-687D-46F8-A1B7-850CA7ECEB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8384633"/>
                </p:ext>
              </p:extLst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80" name="Szövegdoboz 81">
              <a:extLst>
                <a:ext uri="{FF2B5EF4-FFF2-40B4-BE49-F238E27FC236}">
                  <a16:creationId xmlns:a16="http://schemas.microsoft.com/office/drawing/2014/main" id="{2FAAA651-27AD-478F-BDF1-14D6215A24D2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8A309FC-23B9-4DD7-8398-760CFEAA22DF}"/>
              </a:ext>
            </a:extLst>
          </p:cNvPr>
          <p:cNvGrpSpPr/>
          <p:nvPr/>
        </p:nvGrpSpPr>
        <p:grpSpPr>
          <a:xfrm>
            <a:off x="6314552" y="824092"/>
            <a:ext cx="980238" cy="971124"/>
            <a:chOff x="7590626" y="2818898"/>
            <a:chExt cx="980238" cy="971124"/>
          </a:xfrm>
        </p:grpSpPr>
        <p:graphicFrame>
          <p:nvGraphicFramePr>
            <p:cNvPr id="82" name="Chart 4">
              <a:extLst>
                <a:ext uri="{FF2B5EF4-FFF2-40B4-BE49-F238E27FC236}">
                  <a16:creationId xmlns:a16="http://schemas.microsoft.com/office/drawing/2014/main" id="{BC840CF1-5FB4-4EEC-92D9-253CF756551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83" name="Szövegdoboz 81">
              <a:extLst>
                <a:ext uri="{FF2B5EF4-FFF2-40B4-BE49-F238E27FC236}">
                  <a16:creationId xmlns:a16="http://schemas.microsoft.com/office/drawing/2014/main" id="{C07FA0CE-EAB3-4D8A-A5D0-FFE8E3D637B7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86%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EB680ED-9C1A-4589-AEEA-79F2BA9084CE}"/>
              </a:ext>
            </a:extLst>
          </p:cNvPr>
          <p:cNvGrpSpPr/>
          <p:nvPr/>
        </p:nvGrpSpPr>
        <p:grpSpPr>
          <a:xfrm>
            <a:off x="6314552" y="1542439"/>
            <a:ext cx="980238" cy="971124"/>
            <a:chOff x="7590626" y="2818898"/>
            <a:chExt cx="980238" cy="971124"/>
          </a:xfrm>
        </p:grpSpPr>
        <p:graphicFrame>
          <p:nvGraphicFramePr>
            <p:cNvPr id="85" name="Chart 4">
              <a:extLst>
                <a:ext uri="{FF2B5EF4-FFF2-40B4-BE49-F238E27FC236}">
                  <a16:creationId xmlns:a16="http://schemas.microsoft.com/office/drawing/2014/main" id="{14AB1328-60A9-4D97-8443-0FD9D0EF136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86" name="Szövegdoboz 81">
              <a:extLst>
                <a:ext uri="{FF2B5EF4-FFF2-40B4-BE49-F238E27FC236}">
                  <a16:creationId xmlns:a16="http://schemas.microsoft.com/office/drawing/2014/main" id="{0175AD0D-4D0B-46A3-AA0F-551901D8D6BE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57%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BC57E5-5D30-40AB-B742-EE38DA47B06C}"/>
              </a:ext>
            </a:extLst>
          </p:cNvPr>
          <p:cNvGrpSpPr/>
          <p:nvPr/>
        </p:nvGrpSpPr>
        <p:grpSpPr>
          <a:xfrm>
            <a:off x="6314552" y="2260786"/>
            <a:ext cx="980238" cy="971124"/>
            <a:chOff x="7590626" y="2818898"/>
            <a:chExt cx="980238" cy="971124"/>
          </a:xfrm>
        </p:grpSpPr>
        <p:graphicFrame>
          <p:nvGraphicFramePr>
            <p:cNvPr id="88" name="Chart 4">
              <a:extLst>
                <a:ext uri="{FF2B5EF4-FFF2-40B4-BE49-F238E27FC236}">
                  <a16:creationId xmlns:a16="http://schemas.microsoft.com/office/drawing/2014/main" id="{28AC696F-5B05-498F-872E-CB60EE790D7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89" name="Szövegdoboz 81">
              <a:extLst>
                <a:ext uri="{FF2B5EF4-FFF2-40B4-BE49-F238E27FC236}">
                  <a16:creationId xmlns:a16="http://schemas.microsoft.com/office/drawing/2014/main" id="{0C64BBFB-82AC-45B7-B2CE-67DAD748E7DF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E40C179-B18C-4EC2-A981-591CF397EC63}"/>
              </a:ext>
            </a:extLst>
          </p:cNvPr>
          <p:cNvGrpSpPr/>
          <p:nvPr/>
        </p:nvGrpSpPr>
        <p:grpSpPr>
          <a:xfrm>
            <a:off x="6314552" y="2979133"/>
            <a:ext cx="980238" cy="971124"/>
            <a:chOff x="7590626" y="2818898"/>
            <a:chExt cx="980238" cy="971124"/>
          </a:xfrm>
        </p:grpSpPr>
        <p:graphicFrame>
          <p:nvGraphicFramePr>
            <p:cNvPr id="97" name="Chart 4">
              <a:extLst>
                <a:ext uri="{FF2B5EF4-FFF2-40B4-BE49-F238E27FC236}">
                  <a16:creationId xmlns:a16="http://schemas.microsoft.com/office/drawing/2014/main" id="{8C330323-6BA1-4A19-86F3-0B34FAFA3EF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sp>
          <p:nvSpPr>
            <p:cNvPr id="98" name="Szövegdoboz 81">
              <a:extLst>
                <a:ext uri="{FF2B5EF4-FFF2-40B4-BE49-F238E27FC236}">
                  <a16:creationId xmlns:a16="http://schemas.microsoft.com/office/drawing/2014/main" id="{7CC3D2CF-39F2-4531-B198-56922D7C3D99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430696A-BBB2-4650-8766-D6E24BD6DBEB}"/>
              </a:ext>
            </a:extLst>
          </p:cNvPr>
          <p:cNvGrpSpPr/>
          <p:nvPr/>
        </p:nvGrpSpPr>
        <p:grpSpPr>
          <a:xfrm>
            <a:off x="7254531" y="798027"/>
            <a:ext cx="980238" cy="971124"/>
            <a:chOff x="7590626" y="2818898"/>
            <a:chExt cx="980238" cy="971124"/>
          </a:xfrm>
        </p:grpSpPr>
        <p:graphicFrame>
          <p:nvGraphicFramePr>
            <p:cNvPr id="100" name="Chart 4">
              <a:extLst>
                <a:ext uri="{FF2B5EF4-FFF2-40B4-BE49-F238E27FC236}">
                  <a16:creationId xmlns:a16="http://schemas.microsoft.com/office/drawing/2014/main" id="{51AB7C96-7768-49C6-9D76-04584A34412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sp>
          <p:nvSpPr>
            <p:cNvPr id="101" name="Szövegdoboz 81">
              <a:extLst>
                <a:ext uri="{FF2B5EF4-FFF2-40B4-BE49-F238E27FC236}">
                  <a16:creationId xmlns:a16="http://schemas.microsoft.com/office/drawing/2014/main" id="{6A2C2FBC-C43C-4CF1-835C-5CF8202099DD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53%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527D0E-0E11-457F-B297-4DF22738D6F4}"/>
              </a:ext>
            </a:extLst>
          </p:cNvPr>
          <p:cNvGrpSpPr/>
          <p:nvPr/>
        </p:nvGrpSpPr>
        <p:grpSpPr>
          <a:xfrm>
            <a:off x="7254531" y="1516374"/>
            <a:ext cx="980238" cy="971124"/>
            <a:chOff x="7590626" y="2818898"/>
            <a:chExt cx="980238" cy="971124"/>
          </a:xfrm>
        </p:grpSpPr>
        <p:graphicFrame>
          <p:nvGraphicFramePr>
            <p:cNvPr id="103" name="Chart 4">
              <a:extLst>
                <a:ext uri="{FF2B5EF4-FFF2-40B4-BE49-F238E27FC236}">
                  <a16:creationId xmlns:a16="http://schemas.microsoft.com/office/drawing/2014/main" id="{5DC88175-3A96-4473-9425-375E0404076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sp>
          <p:nvSpPr>
            <p:cNvPr id="104" name="Szövegdoboz 81">
              <a:extLst>
                <a:ext uri="{FF2B5EF4-FFF2-40B4-BE49-F238E27FC236}">
                  <a16:creationId xmlns:a16="http://schemas.microsoft.com/office/drawing/2014/main" id="{0E1865B8-1FC3-4358-8452-F366B84227C9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34%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9B086C8-E010-4D65-8D00-FB1B15BA3882}"/>
              </a:ext>
            </a:extLst>
          </p:cNvPr>
          <p:cNvGrpSpPr/>
          <p:nvPr/>
        </p:nvGrpSpPr>
        <p:grpSpPr>
          <a:xfrm>
            <a:off x="7254531" y="2234721"/>
            <a:ext cx="980238" cy="971124"/>
            <a:chOff x="7590626" y="2818898"/>
            <a:chExt cx="980238" cy="971124"/>
          </a:xfrm>
        </p:grpSpPr>
        <p:graphicFrame>
          <p:nvGraphicFramePr>
            <p:cNvPr id="106" name="Chart 4">
              <a:extLst>
                <a:ext uri="{FF2B5EF4-FFF2-40B4-BE49-F238E27FC236}">
                  <a16:creationId xmlns:a16="http://schemas.microsoft.com/office/drawing/2014/main" id="{270D906F-91C3-4CFE-A352-E65BD74CE45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  <p:sp>
          <p:nvSpPr>
            <p:cNvPr id="107" name="Szövegdoboz 81">
              <a:extLst>
                <a:ext uri="{FF2B5EF4-FFF2-40B4-BE49-F238E27FC236}">
                  <a16:creationId xmlns:a16="http://schemas.microsoft.com/office/drawing/2014/main" id="{2E39C1B0-6813-4D24-9E61-CF2C0906CB96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FCD1ADD-F726-447F-99DD-533530EB6339}"/>
              </a:ext>
            </a:extLst>
          </p:cNvPr>
          <p:cNvGrpSpPr/>
          <p:nvPr/>
        </p:nvGrpSpPr>
        <p:grpSpPr>
          <a:xfrm>
            <a:off x="7254531" y="2953068"/>
            <a:ext cx="980238" cy="971124"/>
            <a:chOff x="7590626" y="2818898"/>
            <a:chExt cx="980238" cy="971124"/>
          </a:xfrm>
        </p:grpSpPr>
        <p:graphicFrame>
          <p:nvGraphicFramePr>
            <p:cNvPr id="115" name="Chart 4">
              <a:extLst>
                <a:ext uri="{FF2B5EF4-FFF2-40B4-BE49-F238E27FC236}">
                  <a16:creationId xmlns:a16="http://schemas.microsoft.com/office/drawing/2014/main" id="{12DD3C71-4044-43A8-8C6D-2C147DB838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90626" y="2818898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5"/>
            </a:graphicData>
          </a:graphic>
        </p:graphicFrame>
        <p:sp>
          <p:nvSpPr>
            <p:cNvPr id="117" name="Szövegdoboz 81">
              <a:extLst>
                <a:ext uri="{FF2B5EF4-FFF2-40B4-BE49-F238E27FC236}">
                  <a16:creationId xmlns:a16="http://schemas.microsoft.com/office/drawing/2014/main" id="{1FA7EC1A-C5D7-48DA-A1B2-ECDC5C4E404F}"/>
                </a:ext>
              </a:extLst>
            </p:cNvPr>
            <p:cNvSpPr txBox="1"/>
            <p:nvPr/>
          </p:nvSpPr>
          <p:spPr>
            <a:xfrm>
              <a:off x="7731958" y="314291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41%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8" name="Table 117">
            <a:extLst>
              <a:ext uri="{FF2B5EF4-FFF2-40B4-BE49-F238E27FC236}">
                <a16:creationId xmlns:a16="http://schemas.microsoft.com/office/drawing/2014/main" id="{1050D39D-3AFB-477A-83B1-654C33AB5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253156"/>
              </p:ext>
            </p:extLst>
          </p:nvPr>
        </p:nvGraphicFramePr>
        <p:xfrm>
          <a:off x="879408" y="726788"/>
          <a:ext cx="7560840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94579585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528124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2450119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870815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84725990"/>
                    </a:ext>
                  </a:extLst>
                </a:gridCol>
                <a:gridCol w="884281">
                  <a:extLst>
                    <a:ext uri="{9D8B030D-6E8A-4147-A177-3AD203B41FA5}">
                      <a16:colId xmlns:a16="http://schemas.microsoft.com/office/drawing/2014/main" val="127856551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12962244"/>
                    </a:ext>
                  </a:extLst>
                </a:gridCol>
                <a:gridCol w="1203952">
                  <a:extLst>
                    <a:ext uri="{9D8B030D-6E8A-4147-A177-3AD203B41FA5}">
                      <a16:colId xmlns:a16="http://schemas.microsoft.com/office/drawing/2014/main" val="10688002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 err="1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hu-HU" sz="900" b="0" kern="0" cap="all" dirty="0">
                        <a:solidFill>
                          <a:srgbClr val="222223">
                            <a:lumMod val="75000"/>
                            <a:lumOff val="25000"/>
                          </a:srgbClr>
                        </a:solidFill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900" b="0" kern="0" cap="all" dirty="0">
                        <a:solidFill>
                          <a:srgbClr val="222223">
                            <a:lumMod val="75000"/>
                            <a:lumOff val="25000"/>
                          </a:srgbClr>
                        </a:solidFill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15-29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30-49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50+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900" b="0" kern="0" cap="all" dirty="0">
                        <a:solidFill>
                          <a:srgbClr val="222223">
                            <a:lumMod val="75000"/>
                            <a:lumOff val="25000"/>
                          </a:srgbClr>
                        </a:solidFill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nyitott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Nem nyitott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746599"/>
                  </a:ext>
                </a:extLst>
              </a:tr>
            </a:tbl>
          </a:graphicData>
        </a:graphic>
      </p:graphicFrame>
      <p:sp>
        <p:nvSpPr>
          <p:cNvPr id="26" name="Szövegdoboz 135">
            <a:extLst>
              <a:ext uri="{FF2B5EF4-FFF2-40B4-BE49-F238E27FC236}">
                <a16:creationId xmlns:a16="http://schemas.microsoft.com/office/drawing/2014/main" id="{24BCF5C2-5A9E-43A1-88AF-274B92174809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minta; N=110 | Bázis: 15-29; N=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171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Bázis: 30-49; N=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216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Bázis: 50+; N=225 | Bázis: Nyitott az applikációra; N=241 | Bázis: Nem nyitott az applikációra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924B7C0-97A7-4180-8D56-27E2EBF75E12}"/>
              </a:ext>
            </a:extLst>
          </p:cNvPr>
          <p:cNvSpPr txBox="1"/>
          <p:nvPr/>
        </p:nvSpPr>
        <p:spPr>
          <a:xfrm>
            <a:off x="323528" y="3975760"/>
            <a:ext cx="8169786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Facebook a leginkább használt közösségi médium a városban, különösen a fiatalok, a vállalkozók (94%), alkalmazottak (81%), tanulók (100%), valamint a kisgyermekesek (83%) körében. A napi szinten internetezők körében is kiemelt a használata (90%), csakúgy mint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Youtube-é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(61%). Foglalkozási státusz szerint az inaktívak mintázata – a nyugdíjas válaszadókból adódóan – alapvetően az 50+ korcsoportban megfigyelt arányoknak felel meg. Hasonló a helyzet az alacsony iskolázottságúak körében is, 69%-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uk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nem használ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social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mediát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A felsorolt médiumokhoz képest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LinkedIn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 valamint a Snapchat használat aránya elenyésző (4-4%). </a:t>
            </a:r>
            <a:endParaRPr kumimoji="0" lang="en-GB" sz="1050" b="0" i="0" u="none" strike="noStrike" kern="0" cap="none" spc="0" normalizeH="0" baseline="0" noProof="0" dirty="0" err="1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572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KÖZÖSSÉGI ESEMÉNYEK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F7EB337-8ADC-4300-9C8A-88E052CDAD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8063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Kérem mondja meg, hogy Ön mely felületeken szokta jelezni panaszait a városvezetés felé!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Panasz tétel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34AA88-876E-4F0D-A142-A1BB36660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26275"/>
              </p:ext>
            </p:extLst>
          </p:nvPr>
        </p:nvGraphicFramePr>
        <p:xfrm>
          <a:off x="107504" y="584168"/>
          <a:ext cx="5040560" cy="39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zövegdoboz 135">
            <a:extLst>
              <a:ext uri="{FF2B5EF4-FFF2-40B4-BE49-F238E27FC236}">
                <a16:creationId xmlns:a16="http://schemas.microsoft.com/office/drawing/2014/main" id="{6CF87EF3-BDA1-430B-B48B-1575E6223B75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</a:t>
            </a:r>
            <a:r>
              <a:rPr lang="hu-HU" sz="900" kern="0" dirty="0">
                <a:solidFill>
                  <a:srgbClr val="222223"/>
                </a:solidFill>
              </a:rPr>
              <a:t>minta</a:t>
            </a:r>
          </a:p>
          <a:p>
            <a:pPr marL="4763" defTabSz="914400">
              <a:defRPr/>
            </a:pPr>
            <a:endParaRPr lang="hu-HU" sz="900" kern="0" dirty="0">
              <a:solidFill>
                <a:srgbClr val="222223"/>
              </a:solidFill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1B2AEB-FC7B-4D10-B001-5C7CC31C12DF}"/>
              </a:ext>
            </a:extLst>
          </p:cNvPr>
          <p:cNvSpPr/>
          <p:nvPr/>
        </p:nvSpPr>
        <p:spPr>
          <a:xfrm>
            <a:off x="5724128" y="1644600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 lakosok 56%-a nem szokta panaszát a városvezetés felé semmilyen formában jelezni. Ez kiemelten igaz a 18-29 évesekre (74%), valamint ezzel párhuzamosan a tanulókra (89%). </a:t>
            </a:r>
          </a:p>
          <a:p>
            <a:pPr algn="just"/>
            <a:endParaRPr lang="hu-HU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 megoldások közül a polgármesterrel való személyes találkozás lehetőségével élnek legtöbben (17%), különösen az inaktívak (26%). E-mail formájában a vállalkozók átlagosnál gyakrabban kommunikálnak (30%). </a:t>
            </a:r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3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27984" y="1388444"/>
            <a:ext cx="4392488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VEZETŐI ÖSSZEFOGLALÓ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2C9FB983-1223-4A1E-9BD9-ADBE5EB757E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6" y="-10"/>
            <a:ext cx="4581525" cy="5143500"/>
          </a:xfrm>
        </p:spPr>
      </p:pic>
    </p:spTree>
    <p:extLst>
      <p:ext uri="{BB962C8B-B14F-4D97-AF65-F5344CB8AC3E}">
        <p14:creationId xmlns:p14="http://schemas.microsoft.com/office/powerpoint/2010/main" val="24491212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Az Önkormányzat bevezette a városi telefonos alkalmazást az Oroszlány App-ot. Használna Ön egy ilyen városi alkalmazást?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 telefonos alkalmazás mely funkcióit használná?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Oroszlány App</a:t>
            </a:r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344780FC-EEFA-4573-AA88-5331857F8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66241"/>
              </p:ext>
            </p:extLst>
          </p:nvPr>
        </p:nvGraphicFramePr>
        <p:xfrm>
          <a:off x="1318927" y="1303920"/>
          <a:ext cx="2762223" cy="263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11B198B-642B-4EE6-811E-D97A7E74DB9C}"/>
              </a:ext>
            </a:extLst>
          </p:cNvPr>
          <p:cNvSpPr txBox="1"/>
          <p:nvPr/>
        </p:nvSpPr>
        <p:spPr>
          <a:xfrm>
            <a:off x="2039008" y="915566"/>
            <a:ext cx="866158" cy="4667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914377">
              <a:defRPr/>
            </a:pPr>
            <a:r>
              <a:rPr lang="hu-HU" sz="90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NT/NV</a:t>
            </a:r>
          </a:p>
          <a:p>
            <a:pPr lvl="0" algn="ctr" defTabSz="914377">
              <a:defRPr/>
            </a:pPr>
            <a:r>
              <a:rPr kumimoji="0" lang="hu-HU" sz="2133" b="1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62524-F63B-4709-9B5A-8EE022316E76}"/>
              </a:ext>
            </a:extLst>
          </p:cNvPr>
          <p:cNvSpPr txBox="1"/>
          <p:nvPr/>
        </p:nvSpPr>
        <p:spPr>
          <a:xfrm>
            <a:off x="3268881" y="1001305"/>
            <a:ext cx="968888" cy="6052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914377">
              <a:defRPr/>
            </a:pPr>
            <a:r>
              <a:rPr lang="hu-HU" sz="90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Igen, már letöltöttem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29C57-8380-4151-9C0C-2C78E5DB26FB}"/>
              </a:ext>
            </a:extLst>
          </p:cNvPr>
          <p:cNvSpPr txBox="1"/>
          <p:nvPr/>
        </p:nvSpPr>
        <p:spPr>
          <a:xfrm>
            <a:off x="3645184" y="2498347"/>
            <a:ext cx="1185170" cy="6052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914377">
              <a:defRPr/>
            </a:pPr>
            <a:r>
              <a:rPr lang="hu-HU" sz="90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Letölteném és kipróbálnám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A85DA-547E-4D76-A44F-FAE4107BBDF3}"/>
              </a:ext>
            </a:extLst>
          </p:cNvPr>
          <p:cNvSpPr txBox="1"/>
          <p:nvPr/>
        </p:nvSpPr>
        <p:spPr>
          <a:xfrm>
            <a:off x="755576" y="2195732"/>
            <a:ext cx="941703" cy="6052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914377">
              <a:defRPr/>
            </a:pPr>
            <a:r>
              <a:rPr lang="hu-HU" sz="90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Nem hiszem, hogy használnék ilyet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CD2852-9B8D-45C8-9A55-E371317D9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762689"/>
              </p:ext>
            </p:extLst>
          </p:nvPr>
        </p:nvGraphicFramePr>
        <p:xfrm>
          <a:off x="4241554" y="521529"/>
          <a:ext cx="4347300" cy="39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zövegdoboz 135">
            <a:extLst>
              <a:ext uri="{FF2B5EF4-FFF2-40B4-BE49-F238E27FC236}">
                <a16:creationId xmlns:a16="http://schemas.microsoft.com/office/drawing/2014/main" id="{3A151EAF-C4D4-41C3-97DD-4DBDB8CE7E6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</a:t>
            </a:r>
            <a:r>
              <a:rPr lang="hu-HU" sz="900" kern="0" dirty="0">
                <a:solidFill>
                  <a:srgbClr val="222223"/>
                </a:solidFill>
              </a:rPr>
              <a:t>minta; N=225 | Bázis: Letöltötte vagy letöltené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A0B857-90C5-491D-AC67-1F5FD6AD786B}"/>
              </a:ext>
            </a:extLst>
          </p:cNvPr>
          <p:cNvSpPr/>
          <p:nvPr/>
        </p:nvSpPr>
        <p:spPr>
          <a:xfrm>
            <a:off x="323528" y="3435870"/>
            <a:ext cx="5224038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9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Az Oroszlány App-ot a lakosok 14%-a töltötte le és 31% lenne nyitott a kipróbálására. A letöltők aránya a diplomások körében a legmagasabb, 24%. Átlagosnál nagyobb </a:t>
            </a:r>
            <a:r>
              <a:rPr lang="hu-HU" sz="950" kern="0" dirty="0" err="1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nyitottságot</a:t>
            </a:r>
            <a:r>
              <a:rPr lang="hu-HU" sz="9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 mutatnak azok, akik minden nap interneteznek (18% már letöltötte, 40% letöltené), illetve az okostelefonon </a:t>
            </a:r>
            <a:r>
              <a:rPr lang="hu-HU" sz="950" kern="0" dirty="0" err="1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netezők</a:t>
            </a:r>
            <a:r>
              <a:rPr lang="hu-HU" sz="9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 (17% letöltötte, 41% letöltené). Az alábbi csoportokban ugyanakkor magasabb az elutasítás aránya: inaktívak (61% nem használná), bizonytalan anyagi helyzetűek (85%), ritkán internetezők (71%). </a:t>
            </a:r>
          </a:p>
          <a:p>
            <a:pPr algn="just"/>
            <a:r>
              <a:rPr lang="hu-HU" sz="9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Az a 225 válaszadó, akit érdekel az applikáció, elsősorban hírportálként és eseménynaptárként képzeli el az alkalmazást. A 15-29 évesek az okostérkép valamint az eseménynaptár iránt érdeklőnek (67% és 74%), míg a 30-49 évesek 86%-a </a:t>
            </a:r>
            <a:r>
              <a:rPr lang="hu-HU" sz="950" kern="0" dirty="0" err="1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</a:t>
            </a:r>
            <a:r>
              <a:rPr lang="hu-HU" sz="9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 hírekre kíváncsi. Az okostérkép és az eseménynaptár azoknál is nagyobb prioritást élvez, akiknél van kisgyerek a háztartásban (71% és 79%). </a:t>
            </a:r>
            <a:endParaRPr lang="en-GB" sz="9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144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Ön szerint melyek Oroszlány város közösségének legfontosabb kihívásai jelenleg?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5 FOKÚ SKÁLA ÁTLAGA ÉS T2B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Kihívások</a:t>
            </a:r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631569B5-C2CF-4355-A7E3-46B7B8D58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62721"/>
              </p:ext>
            </p:extLst>
          </p:nvPr>
        </p:nvGraphicFramePr>
        <p:xfrm>
          <a:off x="3036747" y="63166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37A849E8-0B93-460C-94FB-3BC543049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718341"/>
              </p:ext>
            </p:extLst>
          </p:nvPr>
        </p:nvGraphicFramePr>
        <p:xfrm>
          <a:off x="256309" y="62753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B43210CD-77A7-4A99-91CA-5049497D0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302346"/>
              </p:ext>
            </p:extLst>
          </p:nvPr>
        </p:nvGraphicFramePr>
        <p:xfrm>
          <a:off x="256309" y="1326146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zövegdoboz 81">
            <a:extLst>
              <a:ext uri="{FF2B5EF4-FFF2-40B4-BE49-F238E27FC236}">
                <a16:creationId xmlns:a16="http://schemas.microsoft.com/office/drawing/2014/main" id="{DD959B4A-6A12-4008-A5C4-FC8BA37A82AE}"/>
              </a:ext>
            </a:extLst>
          </p:cNvPr>
          <p:cNvSpPr txBox="1"/>
          <p:nvPr/>
        </p:nvSpPr>
        <p:spPr>
          <a:xfrm>
            <a:off x="397641" y="95155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4,5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zövegdoboz 81">
            <a:extLst>
              <a:ext uri="{FF2B5EF4-FFF2-40B4-BE49-F238E27FC236}">
                <a16:creationId xmlns:a16="http://schemas.microsoft.com/office/drawing/2014/main" id="{E3491D5D-0A58-403E-9CF3-C56BB0568C22}"/>
              </a:ext>
            </a:extLst>
          </p:cNvPr>
          <p:cNvSpPr txBox="1"/>
          <p:nvPr/>
        </p:nvSpPr>
        <p:spPr>
          <a:xfrm>
            <a:off x="3178079" y="95567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4,3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333B6-512A-4603-8C07-4313F1B3C684}"/>
              </a:ext>
            </a:extLst>
          </p:cNvPr>
          <p:cNvSpPr/>
          <p:nvPr/>
        </p:nvSpPr>
        <p:spPr>
          <a:xfrm>
            <a:off x="1218685" y="1020410"/>
            <a:ext cx="233987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Úthálózat állapota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Általános orvosi ellátás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Gyerekorvosi ellátás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Köztisztaság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Munkalehetőség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id="{7CB45C8E-87F1-4F26-A057-D84E33CF4700}"/>
              </a:ext>
            </a:extLst>
          </p:cNvPr>
          <p:cNvSpPr txBox="1"/>
          <p:nvPr/>
        </p:nvSpPr>
        <p:spPr>
          <a:xfrm>
            <a:off x="397641" y="1650163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4,5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Chart 4">
            <a:extLst>
              <a:ext uri="{FF2B5EF4-FFF2-40B4-BE49-F238E27FC236}">
                <a16:creationId xmlns:a16="http://schemas.microsoft.com/office/drawing/2014/main" id="{B001546F-8885-490E-A740-FC6D034279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62948"/>
              </p:ext>
            </p:extLst>
          </p:nvPr>
        </p:nvGraphicFramePr>
        <p:xfrm>
          <a:off x="3036747" y="1330275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Szövegdoboz 81">
            <a:extLst>
              <a:ext uri="{FF2B5EF4-FFF2-40B4-BE49-F238E27FC236}">
                <a16:creationId xmlns:a16="http://schemas.microsoft.com/office/drawing/2014/main" id="{494DE0A5-5460-4CA1-BBEE-847707893E87}"/>
              </a:ext>
            </a:extLst>
          </p:cNvPr>
          <p:cNvSpPr txBox="1"/>
          <p:nvPr/>
        </p:nvSpPr>
        <p:spPr>
          <a:xfrm>
            <a:off x="3178079" y="1654292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4,3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B2AC9C1B-1BAD-4C35-8742-C9C10DE51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10799"/>
              </p:ext>
            </p:extLst>
          </p:nvPr>
        </p:nvGraphicFramePr>
        <p:xfrm>
          <a:off x="256309" y="202970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Szövegdoboz 81">
            <a:extLst>
              <a:ext uri="{FF2B5EF4-FFF2-40B4-BE49-F238E27FC236}">
                <a16:creationId xmlns:a16="http://schemas.microsoft.com/office/drawing/2014/main" id="{3F907CA4-9D82-4899-AA60-5F8542E35434}"/>
              </a:ext>
            </a:extLst>
          </p:cNvPr>
          <p:cNvSpPr txBox="1"/>
          <p:nvPr/>
        </p:nvSpPr>
        <p:spPr>
          <a:xfrm>
            <a:off x="397641" y="235372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500" b="1" kern="0" dirty="0">
                <a:solidFill>
                  <a:srgbClr val="3C3C3C"/>
                </a:solidFill>
                <a:latin typeface="Calibri"/>
              </a:rPr>
              <a:t>4,4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88D594BD-8A1B-4772-87F6-10D135A2F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854034"/>
              </p:ext>
            </p:extLst>
          </p:nvPr>
        </p:nvGraphicFramePr>
        <p:xfrm>
          <a:off x="3036747" y="203383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Szövegdoboz 81">
            <a:extLst>
              <a:ext uri="{FF2B5EF4-FFF2-40B4-BE49-F238E27FC236}">
                <a16:creationId xmlns:a16="http://schemas.microsoft.com/office/drawing/2014/main" id="{5D7EC1EB-172C-4A9E-BAD4-B5B0C9B919A1}"/>
              </a:ext>
            </a:extLst>
          </p:cNvPr>
          <p:cNvSpPr txBox="1"/>
          <p:nvPr/>
        </p:nvSpPr>
        <p:spPr>
          <a:xfrm>
            <a:off x="3178079" y="235784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4,4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F8B6BBE2-7A08-4A72-BC12-7AF24821C3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27031"/>
              </p:ext>
            </p:extLst>
          </p:nvPr>
        </p:nvGraphicFramePr>
        <p:xfrm>
          <a:off x="256309" y="2739558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Szövegdoboz 81">
            <a:extLst>
              <a:ext uri="{FF2B5EF4-FFF2-40B4-BE49-F238E27FC236}">
                <a16:creationId xmlns:a16="http://schemas.microsoft.com/office/drawing/2014/main" id="{89265468-36C9-450E-AA9E-CDEA57935C42}"/>
              </a:ext>
            </a:extLst>
          </p:cNvPr>
          <p:cNvSpPr txBox="1"/>
          <p:nvPr/>
        </p:nvSpPr>
        <p:spPr>
          <a:xfrm>
            <a:off x="397641" y="306357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500" b="1" kern="0" dirty="0">
                <a:solidFill>
                  <a:srgbClr val="3C3C3C"/>
                </a:solidFill>
                <a:latin typeface="Calibri"/>
              </a:rPr>
              <a:t>4,4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414B5F-09F1-4516-8EE0-7232D2760C6F}"/>
              </a:ext>
            </a:extLst>
          </p:cNvPr>
          <p:cNvSpPr/>
          <p:nvPr/>
        </p:nvSpPr>
        <p:spPr>
          <a:xfrm>
            <a:off x="4044313" y="1017037"/>
            <a:ext cx="211186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Óvoda ellátottság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Bölcsőde ellátottság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Közbiztonság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noProof="0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Lakhatás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Középiskolai ellátás</a:t>
            </a:r>
          </a:p>
        </p:txBody>
      </p:sp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id="{29F5F104-F338-4DA0-8254-994D40748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30632"/>
              </p:ext>
            </p:extLst>
          </p:nvPr>
        </p:nvGraphicFramePr>
        <p:xfrm>
          <a:off x="251520" y="347123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Szövegdoboz 81">
            <a:extLst>
              <a:ext uri="{FF2B5EF4-FFF2-40B4-BE49-F238E27FC236}">
                <a16:creationId xmlns:a16="http://schemas.microsoft.com/office/drawing/2014/main" id="{24834328-9E7B-4157-9DEE-3A66289CD6D0}"/>
              </a:ext>
            </a:extLst>
          </p:cNvPr>
          <p:cNvSpPr txBox="1"/>
          <p:nvPr/>
        </p:nvSpPr>
        <p:spPr>
          <a:xfrm>
            <a:off x="392852" y="379525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4,4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1AF7B3B4-ACA6-4D22-B141-FBCCE8E16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40929"/>
              </p:ext>
            </p:extLst>
          </p:nvPr>
        </p:nvGraphicFramePr>
        <p:xfrm>
          <a:off x="3041536" y="2740745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Szövegdoboz 81">
            <a:extLst>
              <a:ext uri="{FF2B5EF4-FFF2-40B4-BE49-F238E27FC236}">
                <a16:creationId xmlns:a16="http://schemas.microsoft.com/office/drawing/2014/main" id="{F2FA9DD7-BA2B-47A6-89D0-8619635A60B6}"/>
              </a:ext>
            </a:extLst>
          </p:cNvPr>
          <p:cNvSpPr txBox="1"/>
          <p:nvPr/>
        </p:nvSpPr>
        <p:spPr>
          <a:xfrm>
            <a:off x="3182868" y="3064762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4,3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" name="Chart 4">
            <a:extLst>
              <a:ext uri="{FF2B5EF4-FFF2-40B4-BE49-F238E27FC236}">
                <a16:creationId xmlns:a16="http://schemas.microsoft.com/office/drawing/2014/main" id="{65F6641B-0CF9-4DFF-8F02-5D8D0AAB0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70341"/>
              </p:ext>
            </p:extLst>
          </p:nvPr>
        </p:nvGraphicFramePr>
        <p:xfrm>
          <a:off x="3036747" y="347242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8" name="Szövegdoboz 81">
            <a:extLst>
              <a:ext uri="{FF2B5EF4-FFF2-40B4-BE49-F238E27FC236}">
                <a16:creationId xmlns:a16="http://schemas.microsoft.com/office/drawing/2014/main" id="{1EAD6E5F-2516-4706-9F41-D1A3DC4C0A50}"/>
              </a:ext>
            </a:extLst>
          </p:cNvPr>
          <p:cNvSpPr txBox="1"/>
          <p:nvPr/>
        </p:nvSpPr>
        <p:spPr>
          <a:xfrm>
            <a:off x="3178079" y="3796437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4,2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Chart 4">
            <a:extLst>
              <a:ext uri="{FF2B5EF4-FFF2-40B4-BE49-F238E27FC236}">
                <a16:creationId xmlns:a16="http://schemas.microsoft.com/office/drawing/2014/main" id="{F482EA1E-3F36-4313-89D8-884D8A703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87092"/>
              </p:ext>
            </p:extLst>
          </p:nvPr>
        </p:nvGraphicFramePr>
        <p:xfrm>
          <a:off x="5890157" y="63166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0" name="Szövegdoboz 81">
            <a:extLst>
              <a:ext uri="{FF2B5EF4-FFF2-40B4-BE49-F238E27FC236}">
                <a16:creationId xmlns:a16="http://schemas.microsoft.com/office/drawing/2014/main" id="{C02ED255-DE0B-4F81-BF03-DE69B818BF4D}"/>
              </a:ext>
            </a:extLst>
          </p:cNvPr>
          <p:cNvSpPr txBox="1"/>
          <p:nvPr/>
        </p:nvSpPr>
        <p:spPr>
          <a:xfrm>
            <a:off x="6031489" y="95567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4,3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id="{C5F59727-9A37-40C0-922D-BCC61D244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75577"/>
              </p:ext>
            </p:extLst>
          </p:nvPr>
        </p:nvGraphicFramePr>
        <p:xfrm>
          <a:off x="5890157" y="1330275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2" name="Szövegdoboz 81">
            <a:extLst>
              <a:ext uri="{FF2B5EF4-FFF2-40B4-BE49-F238E27FC236}">
                <a16:creationId xmlns:a16="http://schemas.microsoft.com/office/drawing/2014/main" id="{7EF99A7F-D8D4-4569-9DE6-B571534D77F9}"/>
              </a:ext>
            </a:extLst>
          </p:cNvPr>
          <p:cNvSpPr txBox="1"/>
          <p:nvPr/>
        </p:nvSpPr>
        <p:spPr>
          <a:xfrm>
            <a:off x="6031489" y="1654292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4,3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Chart 4">
            <a:extLst>
              <a:ext uri="{FF2B5EF4-FFF2-40B4-BE49-F238E27FC236}">
                <a16:creationId xmlns:a16="http://schemas.microsoft.com/office/drawing/2014/main" id="{71ED25C0-8753-4338-9310-C744F8DEB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917828"/>
              </p:ext>
            </p:extLst>
          </p:nvPr>
        </p:nvGraphicFramePr>
        <p:xfrm>
          <a:off x="5890157" y="2033833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4" name="Szövegdoboz 81">
            <a:extLst>
              <a:ext uri="{FF2B5EF4-FFF2-40B4-BE49-F238E27FC236}">
                <a16:creationId xmlns:a16="http://schemas.microsoft.com/office/drawing/2014/main" id="{CB7E80CC-5389-4443-AF2B-E11C72B23132}"/>
              </a:ext>
            </a:extLst>
          </p:cNvPr>
          <p:cNvSpPr txBox="1"/>
          <p:nvPr/>
        </p:nvSpPr>
        <p:spPr>
          <a:xfrm>
            <a:off x="6031489" y="2357849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4,2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879689-8B1E-4146-9ED8-BAACADCC5678}"/>
              </a:ext>
            </a:extLst>
          </p:cNvPr>
          <p:cNvSpPr/>
          <p:nvPr/>
        </p:nvSpPr>
        <p:spPr>
          <a:xfrm>
            <a:off x="6822925" y="1026470"/>
            <a:ext cx="2111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Fiatalok elvándorlása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Általános iskolai ellátás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parkolás</a:t>
            </a: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noProof="0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 fontAlgn="b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Albérlethez jutás</a:t>
            </a:r>
          </a:p>
        </p:txBody>
      </p:sp>
      <p:graphicFrame>
        <p:nvGraphicFramePr>
          <p:cNvPr id="36" name="Chart 4">
            <a:extLst>
              <a:ext uri="{FF2B5EF4-FFF2-40B4-BE49-F238E27FC236}">
                <a16:creationId xmlns:a16="http://schemas.microsoft.com/office/drawing/2014/main" id="{EC0F1C09-4AE9-4B4A-BE53-9E191A1B6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934664"/>
              </p:ext>
            </p:extLst>
          </p:nvPr>
        </p:nvGraphicFramePr>
        <p:xfrm>
          <a:off x="5894946" y="2740745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7" name="Szövegdoboz 81">
            <a:extLst>
              <a:ext uri="{FF2B5EF4-FFF2-40B4-BE49-F238E27FC236}">
                <a16:creationId xmlns:a16="http://schemas.microsoft.com/office/drawing/2014/main" id="{36B29F02-5852-4613-BB2D-EBF144D37BD7}"/>
              </a:ext>
            </a:extLst>
          </p:cNvPr>
          <p:cNvSpPr txBox="1"/>
          <p:nvPr/>
        </p:nvSpPr>
        <p:spPr>
          <a:xfrm>
            <a:off x="6036278" y="3064762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4,0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zövegdoboz 135">
            <a:extLst>
              <a:ext uri="{FF2B5EF4-FFF2-40B4-BE49-F238E27FC236}">
                <a16:creationId xmlns:a16="http://schemas.microsoft.com/office/drawing/2014/main" id="{EA606623-4BA0-41BF-ABA6-828165FD3157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</a:t>
            </a:r>
            <a:r>
              <a:rPr lang="hu-HU" sz="900" kern="0" dirty="0">
                <a:solidFill>
                  <a:srgbClr val="222223"/>
                </a:solidFill>
              </a:rPr>
              <a:t>minta</a:t>
            </a:r>
          </a:p>
          <a:p>
            <a:pPr marL="4763" defTabSz="914400">
              <a:defRPr/>
            </a:pPr>
            <a:endParaRPr lang="hu-HU" sz="900" kern="0" dirty="0">
              <a:solidFill>
                <a:srgbClr val="222223"/>
              </a:solidFill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0E34F0-AACB-46B8-A7E2-2B4BA03A0B2A}"/>
              </a:ext>
            </a:extLst>
          </p:cNvPr>
          <p:cNvSpPr/>
          <p:nvPr/>
        </p:nvSpPr>
        <p:spPr>
          <a:xfrm>
            <a:off x="338459" y="4387591"/>
            <a:ext cx="83379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0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 felsorolt problémákról mind elmondható, hogy magas prioritással bírnak a városlakók megítélése szerint. A kisgyermekesek az átlaghoz képest szinte minden szempontot kiemelten fontosnak tartanak. A bizonytalan anyagi helyzetűek az orvosi és óvodai ellátás javítását hangsúlyozták, míg a munkalehetőségek kérdése kiemelt fontossággal bír a fiatalok körében.   </a:t>
            </a:r>
          </a:p>
        </p:txBody>
      </p:sp>
    </p:spTree>
    <p:extLst>
      <p:ext uri="{BB962C8B-B14F-4D97-AF65-F5344CB8AC3E}">
        <p14:creationId xmlns:p14="http://schemas.microsoft.com/office/powerpoint/2010/main" val="21758566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Ha egy 7-es skálán kellene értékelnie, Ön hogyan érzi magát a városban?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7 FOKÚ SKÁLA ÁTLAGA ÉS T3B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Közhangulat</a:t>
            </a:r>
          </a:p>
        </p:txBody>
      </p:sp>
      <p:sp>
        <p:nvSpPr>
          <p:cNvPr id="22" name="Szövegdoboz 135">
            <a:extLst>
              <a:ext uri="{FF2B5EF4-FFF2-40B4-BE49-F238E27FC236}">
                <a16:creationId xmlns:a16="http://schemas.microsoft.com/office/drawing/2014/main" id="{9F033D10-B631-451C-AB6E-69B12FE2E20B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494 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Bázis: Teljes </a:t>
            </a:r>
            <a:r>
              <a:rPr lang="hu-HU" sz="900" kern="0" dirty="0">
                <a:solidFill>
                  <a:srgbClr val="222223"/>
                </a:solidFill>
              </a:rPr>
              <a:t>minta (NT/NV válaszokat kiszűrve)</a:t>
            </a:r>
          </a:p>
          <a:p>
            <a:pPr marL="4763" defTabSz="914400">
              <a:defRPr/>
            </a:pPr>
            <a:endParaRPr lang="hu-HU" sz="900" kern="0" dirty="0">
              <a:solidFill>
                <a:srgbClr val="222223"/>
              </a:solidFill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id="{BCA6DE69-F8CA-421F-A0A7-ECD26327B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180713"/>
              </p:ext>
            </p:extLst>
          </p:nvPr>
        </p:nvGraphicFramePr>
        <p:xfrm>
          <a:off x="800206" y="122687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Szövegdoboz 81">
            <a:extLst>
              <a:ext uri="{FF2B5EF4-FFF2-40B4-BE49-F238E27FC236}">
                <a16:creationId xmlns:a16="http://schemas.microsoft.com/office/drawing/2014/main" id="{D67A2E3E-EB6B-4036-A2AB-3DD11E350A50}"/>
              </a:ext>
            </a:extLst>
          </p:cNvPr>
          <p:cNvSpPr txBox="1"/>
          <p:nvPr/>
        </p:nvSpPr>
        <p:spPr>
          <a:xfrm>
            <a:off x="941538" y="155088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5,5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AA99AEE8-B960-4574-93C1-F2848726C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68049"/>
              </p:ext>
            </p:extLst>
          </p:nvPr>
        </p:nvGraphicFramePr>
        <p:xfrm>
          <a:off x="2860564" y="123009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Szövegdoboz 81">
            <a:extLst>
              <a:ext uri="{FF2B5EF4-FFF2-40B4-BE49-F238E27FC236}">
                <a16:creationId xmlns:a16="http://schemas.microsoft.com/office/drawing/2014/main" id="{68888AEB-CCA0-4C23-8D3A-E2E2F652F2E6}"/>
              </a:ext>
            </a:extLst>
          </p:cNvPr>
          <p:cNvSpPr txBox="1"/>
          <p:nvPr/>
        </p:nvSpPr>
        <p:spPr>
          <a:xfrm>
            <a:off x="3001896" y="155411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5,4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" name="Chart 4">
            <a:extLst>
              <a:ext uri="{FF2B5EF4-FFF2-40B4-BE49-F238E27FC236}">
                <a16:creationId xmlns:a16="http://schemas.microsoft.com/office/drawing/2014/main" id="{0E56093F-89C1-41E5-BB7E-AD2F7CEF23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488618"/>
              </p:ext>
            </p:extLst>
          </p:nvPr>
        </p:nvGraphicFramePr>
        <p:xfrm>
          <a:off x="2860564" y="1928706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Szövegdoboz 81">
            <a:extLst>
              <a:ext uri="{FF2B5EF4-FFF2-40B4-BE49-F238E27FC236}">
                <a16:creationId xmlns:a16="http://schemas.microsoft.com/office/drawing/2014/main" id="{E5EBEE76-9403-428A-B2CB-21F8F2EA7ACE}"/>
              </a:ext>
            </a:extLst>
          </p:cNvPr>
          <p:cNvSpPr txBox="1"/>
          <p:nvPr/>
        </p:nvSpPr>
        <p:spPr>
          <a:xfrm>
            <a:off x="3001896" y="2252723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5,5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Chart 4">
            <a:extLst>
              <a:ext uri="{FF2B5EF4-FFF2-40B4-BE49-F238E27FC236}">
                <a16:creationId xmlns:a16="http://schemas.microsoft.com/office/drawing/2014/main" id="{F9932E56-BD41-4CC6-BA56-35E629838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45471"/>
              </p:ext>
            </p:extLst>
          </p:nvPr>
        </p:nvGraphicFramePr>
        <p:xfrm>
          <a:off x="5048678" y="122687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Szövegdoboz 81">
            <a:extLst>
              <a:ext uri="{FF2B5EF4-FFF2-40B4-BE49-F238E27FC236}">
                <a16:creationId xmlns:a16="http://schemas.microsoft.com/office/drawing/2014/main" id="{442FC4BE-CD0B-4B83-A568-23ACAB4FE062}"/>
              </a:ext>
            </a:extLst>
          </p:cNvPr>
          <p:cNvSpPr txBox="1"/>
          <p:nvPr/>
        </p:nvSpPr>
        <p:spPr>
          <a:xfrm>
            <a:off x="5190010" y="155088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5,1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id="{48A73B4A-BB65-4686-A464-E834C715E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28128"/>
              </p:ext>
            </p:extLst>
          </p:nvPr>
        </p:nvGraphicFramePr>
        <p:xfrm>
          <a:off x="5048678" y="192548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Szövegdoboz 81">
            <a:extLst>
              <a:ext uri="{FF2B5EF4-FFF2-40B4-BE49-F238E27FC236}">
                <a16:creationId xmlns:a16="http://schemas.microsoft.com/office/drawing/2014/main" id="{2537833D-AD74-42DC-B9B8-AF3D2C9DA110}"/>
              </a:ext>
            </a:extLst>
          </p:cNvPr>
          <p:cNvSpPr txBox="1"/>
          <p:nvPr/>
        </p:nvSpPr>
        <p:spPr>
          <a:xfrm>
            <a:off x="5190010" y="224950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5,4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ABC5D9-1B2E-4FC5-8A99-BE4F84899AEF}"/>
              </a:ext>
            </a:extLst>
          </p:cNvPr>
          <p:cNvSpPr/>
          <p:nvPr/>
        </p:nvSpPr>
        <p:spPr>
          <a:xfrm>
            <a:off x="1805634" y="1586392"/>
            <a:ext cx="1172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férfi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9B1D9D-CC77-443F-A7A7-DC5B9F3A6B52}"/>
              </a:ext>
            </a:extLst>
          </p:cNvPr>
          <p:cNvSpPr/>
          <p:nvPr/>
        </p:nvSpPr>
        <p:spPr>
          <a:xfrm>
            <a:off x="3707904" y="1648420"/>
            <a:ext cx="153151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18-29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30-39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latin typeface="Calibri"/>
                <a:cs typeface="Arial" panose="020B0604020202020204" pitchFamily="34" charset="0"/>
              </a:rPr>
              <a:t>40-55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EDB3F0E-A2A9-4B9D-B364-F86262E98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32212"/>
              </p:ext>
            </p:extLst>
          </p:nvPr>
        </p:nvGraphicFramePr>
        <p:xfrm>
          <a:off x="196268" y="1059582"/>
          <a:ext cx="8624204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051">
                  <a:extLst>
                    <a:ext uri="{9D8B030D-6E8A-4147-A177-3AD203B41FA5}">
                      <a16:colId xmlns:a16="http://schemas.microsoft.com/office/drawing/2014/main" val="945795858"/>
                    </a:ext>
                  </a:extLst>
                </a:gridCol>
                <a:gridCol w="2156051">
                  <a:extLst>
                    <a:ext uri="{9D8B030D-6E8A-4147-A177-3AD203B41FA5}">
                      <a16:colId xmlns:a16="http://schemas.microsoft.com/office/drawing/2014/main" val="724501195"/>
                    </a:ext>
                  </a:extLst>
                </a:gridCol>
                <a:gridCol w="2156051">
                  <a:extLst>
                    <a:ext uri="{9D8B030D-6E8A-4147-A177-3AD203B41FA5}">
                      <a16:colId xmlns:a16="http://schemas.microsoft.com/office/drawing/2014/main" val="1812962244"/>
                    </a:ext>
                  </a:extLst>
                </a:gridCol>
                <a:gridCol w="2156051">
                  <a:extLst>
                    <a:ext uri="{9D8B030D-6E8A-4147-A177-3AD203B41FA5}">
                      <a16:colId xmlns:a16="http://schemas.microsoft.com/office/drawing/2014/main" val="10688002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 err="1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hu-HU" sz="900" b="0" kern="0" cap="all" dirty="0">
                        <a:solidFill>
                          <a:srgbClr val="222223">
                            <a:lumMod val="75000"/>
                            <a:lumOff val="25000"/>
                          </a:srgbClr>
                        </a:solidFill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nem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KOR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FOGLALKOZÁSI STÁTUSZ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746599"/>
                  </a:ext>
                </a:extLst>
              </a:tr>
            </a:tbl>
          </a:graphicData>
        </a:graphic>
      </p:graphicFrame>
      <p:graphicFrame>
        <p:nvGraphicFramePr>
          <p:cNvPr id="47" name="Chart 4">
            <a:extLst>
              <a:ext uri="{FF2B5EF4-FFF2-40B4-BE49-F238E27FC236}">
                <a16:creationId xmlns:a16="http://schemas.microsoft.com/office/drawing/2014/main" id="{8E242F55-B43C-47CB-8973-E54575D6A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309713"/>
              </p:ext>
            </p:extLst>
          </p:nvPr>
        </p:nvGraphicFramePr>
        <p:xfrm>
          <a:off x="5048678" y="2622557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Szövegdoboz 81">
            <a:extLst>
              <a:ext uri="{FF2B5EF4-FFF2-40B4-BE49-F238E27FC236}">
                <a16:creationId xmlns:a16="http://schemas.microsoft.com/office/drawing/2014/main" id="{5FB484A8-D8DE-4DA7-A2D6-B72B9E27F3C9}"/>
              </a:ext>
            </a:extLst>
          </p:cNvPr>
          <p:cNvSpPr txBox="1"/>
          <p:nvPr/>
        </p:nvSpPr>
        <p:spPr>
          <a:xfrm>
            <a:off x="5190010" y="2946573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5,3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B6A30F-B0BE-4EDB-849C-24A34F1EB906}"/>
              </a:ext>
            </a:extLst>
          </p:cNvPr>
          <p:cNvSpPr/>
          <p:nvPr/>
        </p:nvSpPr>
        <p:spPr>
          <a:xfrm>
            <a:off x="618991" y="3455345"/>
            <a:ext cx="375930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Az oroszlányi lakosok alapvetően jól érzik magukat a városban, 7-es skálán átlagosan 5,5 pontot adtak a közhangulat megítélésére. </a:t>
            </a:r>
          </a:p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 nem szerinti bontás nem mutat szignifikáns eltérést, ugyanakkor életkor tekintetében található különbség a legfiatalabb korosztály véleményében. Emellett nagyobb elégedettségről számol be a vállalkozói réteg, míg az átlag érték az alkalmazottak és a tanulók körében szignifikánsan alacsonyabb.  </a:t>
            </a:r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7FE8B1-0CE3-4DDF-9A4E-457E855BCE71}"/>
              </a:ext>
            </a:extLst>
          </p:cNvPr>
          <p:cNvSpPr/>
          <p:nvPr/>
        </p:nvSpPr>
        <p:spPr>
          <a:xfrm>
            <a:off x="6212896" y="1481728"/>
            <a:ext cx="11729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Tulajdonos / vállalkozó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Alkalmazott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Munkanélküli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latin typeface="Calibri"/>
                <a:cs typeface="Arial" panose="020B0604020202020204" pitchFamily="34" charset="0"/>
              </a:rPr>
              <a:t>Nyugdíjas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Háztartásbeli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latin typeface="Calibri"/>
                <a:cs typeface="Arial" panose="020B0604020202020204" pitchFamily="34" charset="0"/>
              </a:rPr>
              <a:t>tanuló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5" name="Chart 4">
            <a:extLst>
              <a:ext uri="{FF2B5EF4-FFF2-40B4-BE49-F238E27FC236}">
                <a16:creationId xmlns:a16="http://schemas.microsoft.com/office/drawing/2014/main" id="{2C230718-53D6-449E-A224-3F2DD0B3C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72466"/>
              </p:ext>
            </p:extLst>
          </p:nvPr>
        </p:nvGraphicFramePr>
        <p:xfrm>
          <a:off x="7330119" y="1203598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Szövegdoboz 81">
            <a:extLst>
              <a:ext uri="{FF2B5EF4-FFF2-40B4-BE49-F238E27FC236}">
                <a16:creationId xmlns:a16="http://schemas.microsoft.com/office/drawing/2014/main" id="{0A16987B-B81E-4B65-BA28-00BBC7447111}"/>
              </a:ext>
            </a:extLst>
          </p:cNvPr>
          <p:cNvSpPr txBox="1"/>
          <p:nvPr/>
        </p:nvSpPr>
        <p:spPr>
          <a:xfrm>
            <a:off x="7471451" y="1527614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5,8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9" name="Chart 4">
            <a:extLst>
              <a:ext uri="{FF2B5EF4-FFF2-40B4-BE49-F238E27FC236}">
                <a16:creationId xmlns:a16="http://schemas.microsoft.com/office/drawing/2014/main" id="{B27CCFF7-26D7-4A4C-84A7-DC79BA42B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442255"/>
              </p:ext>
            </p:extLst>
          </p:nvPr>
        </p:nvGraphicFramePr>
        <p:xfrm>
          <a:off x="7330119" y="190221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0" name="Szövegdoboz 81">
            <a:extLst>
              <a:ext uri="{FF2B5EF4-FFF2-40B4-BE49-F238E27FC236}">
                <a16:creationId xmlns:a16="http://schemas.microsoft.com/office/drawing/2014/main" id="{615BE0F9-D8AE-4D9B-AC7C-8C5073EA6EED}"/>
              </a:ext>
            </a:extLst>
          </p:cNvPr>
          <p:cNvSpPr txBox="1"/>
          <p:nvPr/>
        </p:nvSpPr>
        <p:spPr>
          <a:xfrm>
            <a:off x="7471451" y="2226227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5,2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1" name="Chart 4">
            <a:extLst>
              <a:ext uri="{FF2B5EF4-FFF2-40B4-BE49-F238E27FC236}">
                <a16:creationId xmlns:a16="http://schemas.microsoft.com/office/drawing/2014/main" id="{F062B78F-B8BB-4F3B-AD14-FA8113E46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6690"/>
              </p:ext>
            </p:extLst>
          </p:nvPr>
        </p:nvGraphicFramePr>
        <p:xfrm>
          <a:off x="7330119" y="2605768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2" name="Szövegdoboz 81">
            <a:extLst>
              <a:ext uri="{FF2B5EF4-FFF2-40B4-BE49-F238E27FC236}">
                <a16:creationId xmlns:a16="http://schemas.microsoft.com/office/drawing/2014/main" id="{433D7D80-A40F-4551-87C4-2DD58E175FC5}"/>
              </a:ext>
            </a:extLst>
          </p:cNvPr>
          <p:cNvSpPr txBox="1"/>
          <p:nvPr/>
        </p:nvSpPr>
        <p:spPr>
          <a:xfrm>
            <a:off x="7471451" y="2929784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5,6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3" name="Chart 4">
            <a:extLst>
              <a:ext uri="{FF2B5EF4-FFF2-40B4-BE49-F238E27FC236}">
                <a16:creationId xmlns:a16="http://schemas.microsoft.com/office/drawing/2014/main" id="{36A10DD2-2CE8-47B5-BA39-5F8EB83A3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931809"/>
              </p:ext>
            </p:extLst>
          </p:nvPr>
        </p:nvGraphicFramePr>
        <p:xfrm>
          <a:off x="7336178" y="332878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4" name="Szövegdoboz 81">
            <a:extLst>
              <a:ext uri="{FF2B5EF4-FFF2-40B4-BE49-F238E27FC236}">
                <a16:creationId xmlns:a16="http://schemas.microsoft.com/office/drawing/2014/main" id="{9385370C-A179-4909-8F1F-419C49E7D9D4}"/>
              </a:ext>
            </a:extLst>
          </p:cNvPr>
          <p:cNvSpPr txBox="1"/>
          <p:nvPr/>
        </p:nvSpPr>
        <p:spPr>
          <a:xfrm>
            <a:off x="7477510" y="365279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4,9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819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Ha az alábbi programok elérhetők lennének Oroszlányban, melyiken venne részt szívesen?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Helyi programok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1677213-37D7-4668-9E27-C7FC126A3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002512"/>
              </p:ext>
            </p:extLst>
          </p:nvPr>
        </p:nvGraphicFramePr>
        <p:xfrm>
          <a:off x="-12785" y="536205"/>
          <a:ext cx="4190681" cy="39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135">
            <a:extLst>
              <a:ext uri="{FF2B5EF4-FFF2-40B4-BE49-F238E27FC236}">
                <a16:creationId xmlns:a16="http://schemas.microsoft.com/office/drawing/2014/main" id="{67668405-9602-438D-9226-F21D446E0DEC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653B0-5446-48BD-9E8C-9A7D09148F6A}"/>
              </a:ext>
            </a:extLst>
          </p:cNvPr>
          <p:cNvSpPr/>
          <p:nvPr/>
        </p:nvSpPr>
        <p:spPr>
          <a:xfrm>
            <a:off x="5076056" y="1521251"/>
            <a:ext cx="316835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színház valamint a koncertek iránt mutatnak legnagyobb érdeklődést a helyi lakosok. A nők körében a színház még nagyobb relevanciával bír (58%), míg a férfiak sport napokon vennének részt szívesebben (42%). A 30-as és 40-es korosztályt a sport napokkal (46%), valamint a gyermek programokkal (47%) és borfesztivállal (43%) lehet inkább megfogni. A diplomások átlag feletti affinitást mutatnak a komoly zenei és könnyű zenei koncertek iránt (44% és 60%), a színház valamint borfesztiválok iránt (71% és 43%). Ez utóbbi a vállalkozói réteg érdeklődését is felkelti (64%). Az alkalmazottak átlagosnál gyakrabban említették a filmvetítést (46%), míg a tanulók a könnyű zenei koncerteket (78%). Az inaktívak 14%-a semmilyen programon nem venne részt. 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0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Ha az alábbi programok elérhetők lennének Oroszlányban, melyiken venne részt szívesen? 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Helyi programok: hullámok összehasonlítása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1677213-37D7-4668-9E27-C7FC126A3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226380"/>
              </p:ext>
            </p:extLst>
          </p:nvPr>
        </p:nvGraphicFramePr>
        <p:xfrm>
          <a:off x="-12785" y="536205"/>
          <a:ext cx="4190681" cy="39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135">
            <a:extLst>
              <a:ext uri="{FF2B5EF4-FFF2-40B4-BE49-F238E27FC236}">
                <a16:creationId xmlns:a16="http://schemas.microsoft.com/office/drawing/2014/main" id="{5C76C256-EB77-4C6B-8E57-5CE0EA18AD2C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minta </a:t>
            </a:r>
            <a:r>
              <a:rPr lang="hu-HU" sz="900" kern="0" dirty="0">
                <a:solidFill>
                  <a:srgbClr val="222223"/>
                </a:solidFill>
              </a:rPr>
              <a:t>2018 ÉS N=500 | Bázis: Teljes minta 2015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107590-FE17-4DDB-89C0-D517A7D50CD0}"/>
              </a:ext>
            </a:extLst>
          </p:cNvPr>
          <p:cNvSpPr/>
          <p:nvPr/>
        </p:nvSpPr>
        <p:spPr>
          <a:xfrm>
            <a:off x="5076056" y="2175560"/>
            <a:ext cx="316835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2015-höz képest négy program iránt nőtt meg szignifikánsan az igény: színház, filmvetítés, komolyzenei koncertek, illetve gyermek programok. Ezzel párhuzamosan az oroszlányiak kevésbé vágynak már táncházra, kirándulásokra, valamint vásárokra. 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B2A0B-45DE-4E10-B666-D584EDC8FE5A}"/>
              </a:ext>
            </a:extLst>
          </p:cNvPr>
          <p:cNvSpPr/>
          <p:nvPr/>
        </p:nvSpPr>
        <p:spPr>
          <a:xfrm>
            <a:off x="3279736" y="3939902"/>
            <a:ext cx="898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0" dirty="0">
                <a:solidFill>
                  <a:srgbClr val="58595B"/>
                </a:solidFill>
                <a:latin typeface="Calibri"/>
                <a:cs typeface="Arial" pitchFamily="34" charset="0"/>
              </a:rPr>
              <a:t>2018</a:t>
            </a:r>
          </a:p>
          <a:p>
            <a:pPr marL="171450" marR="0" lvl="0" indent="-17145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2015</a:t>
            </a:r>
            <a:endParaRPr kumimoji="0" lang="hu-HU" sz="11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247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Milyen zenei stílusokat kedvel? Jelölje meg, amelyiket szívesen hallgatná egy városi rendezvény, koncert keretében is!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Zenei ízlés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F0CF60-F457-4D69-A978-92B5994C3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76288"/>
              </p:ext>
            </p:extLst>
          </p:nvPr>
        </p:nvGraphicFramePr>
        <p:xfrm>
          <a:off x="-252536" y="584168"/>
          <a:ext cx="4190681" cy="39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135">
            <a:extLst>
              <a:ext uri="{FF2B5EF4-FFF2-40B4-BE49-F238E27FC236}">
                <a16:creationId xmlns:a16="http://schemas.microsoft.com/office/drawing/2014/main" id="{67668405-9602-438D-9226-F21D446E0DEC}"/>
              </a:ext>
            </a:extLst>
          </p:cNvPr>
          <p:cNvSpPr txBox="1"/>
          <p:nvPr/>
        </p:nvSpPr>
        <p:spPr>
          <a:xfrm>
            <a:off x="434663" y="4953148"/>
            <a:ext cx="480888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</a:t>
            </a:r>
            <a:r>
              <a:rPr lang="hu-HU" sz="900" kern="0" dirty="0">
                <a:solidFill>
                  <a:srgbClr val="222223"/>
                </a:solidFill>
              </a:rPr>
              <a:t>minta</a:t>
            </a:r>
          </a:p>
          <a:p>
            <a:pPr marL="4763" defTabSz="914400">
              <a:defRPr/>
            </a:pPr>
            <a:endParaRPr lang="hu-HU" sz="900" kern="0" dirty="0">
              <a:solidFill>
                <a:srgbClr val="222223"/>
              </a:solidFill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653B0-5446-48BD-9E8C-9A7D09148F6A}"/>
              </a:ext>
            </a:extLst>
          </p:cNvPr>
          <p:cNvSpPr/>
          <p:nvPr/>
        </p:nvSpPr>
        <p:spPr>
          <a:xfrm>
            <a:off x="5088077" y="1635646"/>
            <a:ext cx="266429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Zenei ízlés tekintetében megoszlanak a vélemények, de a pop tekinthető legközkedveltebbnek műfajnak. A nők a komolyzenét átlagosnál gyakrabban jelölték (44%). A legfiatalabbak körében nagyobb népszerűségre tesz szert a 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disco</a:t>
            </a:r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 (37%), míg a 30-49 évesek inkább rock-ot (46%) vagy jazz-t hallgatnának (30%) az átlagosnál nagyobb arányban. Az inaktívak és idősek esetében a népzene (41% és 46%) és komolyzene (50% és 52%) lehet jó választás. A diplomások kedvence a komolyzene, 53% hallgatna ilyet szívesen egy rendezvényen vagy koncerten.   </a:t>
            </a:r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395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Van Önnek 4-10 éves korú gyermeke?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Milyen szempontok játszanak szerepet amikor iskolát választ majd vagy amikor iskolát választott neki?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Iskolaválasztás szempontjai</a:t>
            </a:r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19A2BA44-7AC0-4EC8-BCF9-53543B98B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679829"/>
              </p:ext>
            </p:extLst>
          </p:nvPr>
        </p:nvGraphicFramePr>
        <p:xfrm>
          <a:off x="911382" y="1351054"/>
          <a:ext cx="2679396" cy="255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FD18EC-F109-46AC-AA9E-50BD0821CB7B}"/>
              </a:ext>
            </a:extLst>
          </p:cNvPr>
          <p:cNvSpPr txBox="1"/>
          <p:nvPr/>
        </p:nvSpPr>
        <p:spPr>
          <a:xfrm>
            <a:off x="2005492" y="915566"/>
            <a:ext cx="866158" cy="4667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914377">
              <a:defRPr/>
            </a:pPr>
            <a:r>
              <a:rPr lang="hu-HU" sz="90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NT/NV</a:t>
            </a:r>
          </a:p>
          <a:p>
            <a:pPr lvl="0" algn="ctr" defTabSz="914377">
              <a:defRPr/>
            </a:pPr>
            <a:r>
              <a:rPr lang="hu-HU" sz="2133" b="1" kern="0" dirty="0">
                <a:solidFill>
                  <a:srgbClr val="BFBFBF"/>
                </a:solidFill>
                <a:latin typeface="Calibri"/>
              </a:rPr>
              <a:t>1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8232E-5035-41F7-A784-29801B4E3FA0}"/>
              </a:ext>
            </a:extLst>
          </p:cNvPr>
          <p:cNvSpPr txBox="1"/>
          <p:nvPr/>
        </p:nvSpPr>
        <p:spPr>
          <a:xfrm>
            <a:off x="2921211" y="1328016"/>
            <a:ext cx="968888" cy="4667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914377">
              <a:defRPr/>
            </a:pPr>
            <a:r>
              <a:rPr lang="hu-HU" sz="90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Nincs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67528-3CEE-4C2F-8554-027144EE268F}"/>
              </a:ext>
            </a:extLst>
          </p:cNvPr>
          <p:cNvSpPr txBox="1"/>
          <p:nvPr/>
        </p:nvSpPr>
        <p:spPr>
          <a:xfrm>
            <a:off x="643414" y="1328016"/>
            <a:ext cx="1185170" cy="4667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914377">
              <a:defRPr/>
            </a:pPr>
            <a:r>
              <a:rPr lang="hu-HU" sz="90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Van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2133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FBB6378-0C2F-4A32-8369-E0CCC1CAF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23852"/>
              </p:ext>
            </p:extLst>
          </p:nvPr>
        </p:nvGraphicFramePr>
        <p:xfrm>
          <a:off x="3275856" y="432440"/>
          <a:ext cx="5376145" cy="39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zövegdoboz 135">
            <a:extLst>
              <a:ext uri="{FF2B5EF4-FFF2-40B4-BE49-F238E27FC236}">
                <a16:creationId xmlns:a16="http://schemas.microsoft.com/office/drawing/2014/main" id="{446EDA7C-213B-4670-9DBE-A50C3DBA99B4}"/>
              </a:ext>
            </a:extLst>
          </p:cNvPr>
          <p:cNvSpPr txBox="1"/>
          <p:nvPr/>
        </p:nvSpPr>
        <p:spPr>
          <a:xfrm>
            <a:off x="434663" y="4953148"/>
            <a:ext cx="480888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N=500 | Bázis: Teljes </a:t>
            </a:r>
            <a:r>
              <a:rPr lang="hu-HU" sz="900" kern="0" dirty="0">
                <a:solidFill>
                  <a:srgbClr val="222223"/>
                </a:solidFill>
              </a:rPr>
              <a:t>minta; N=81 | Bázis: Van 4-10 éves korú gyermeke</a:t>
            </a:r>
          </a:p>
          <a:p>
            <a:pPr marL="4763" defTabSz="914400">
              <a:defRPr/>
            </a:pPr>
            <a:endParaRPr lang="hu-HU" sz="900" kern="0" dirty="0">
              <a:solidFill>
                <a:srgbClr val="222223"/>
              </a:solidFill>
            </a:endParaRPr>
          </a:p>
          <a:p>
            <a:pPr marL="4763" defTabSz="914400">
              <a:defRPr/>
            </a:pPr>
            <a:endParaRPr lang="hu-HU" sz="900" kern="0" dirty="0">
              <a:solidFill>
                <a:srgbClr val="222223"/>
              </a:solidFill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DEF1BF-6B23-43C5-96A8-BAF6A3A857DF}"/>
              </a:ext>
            </a:extLst>
          </p:cNvPr>
          <p:cNvSpPr/>
          <p:nvPr/>
        </p:nvSpPr>
        <p:spPr>
          <a:xfrm>
            <a:off x="395536" y="3708009"/>
            <a:ext cx="385270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A lakosok 16%-</a:t>
            </a:r>
            <a:r>
              <a:rPr lang="hu-HU" sz="1050" kern="0" dirty="0" err="1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ának</a:t>
            </a:r>
            <a:r>
              <a:rPr lang="hu-HU" sz="1050" kern="0" dirty="0">
                <a:solidFill>
                  <a:srgbClr val="58595B"/>
                </a:solidFill>
                <a:latin typeface="Calibri"/>
                <a:ea typeface="+mj-ea"/>
                <a:cs typeface="Arial" pitchFamily="34" charset="0"/>
              </a:rPr>
              <a:t> van 4-10 éves gyermeke. Iskolaválasztás során a szülők elsősorban a gyermek fejlődését veszik számításba, amiben az osztályfőnöknek is nagy jelentőséget tulajdonítanak. A különböző specializálódási lehetőségek, valamint az osztály nemzetiségi összetétele ehhez képest másodlagos. </a:t>
            </a:r>
            <a:endParaRPr lang="en-GB" sz="1050" kern="0" dirty="0">
              <a:solidFill>
                <a:srgbClr val="58595B"/>
              </a:solidFill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538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3999" cy="516403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Kutatói team</a:t>
            </a:r>
          </a:p>
        </p:txBody>
      </p:sp>
    </p:spTree>
    <p:extLst>
      <p:ext uri="{BB962C8B-B14F-4D97-AF65-F5344CB8AC3E}">
        <p14:creationId xmlns:p14="http://schemas.microsoft.com/office/powerpoint/2010/main" val="22410539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1CCBE7D-F194-4F5C-956A-C08095D12F97}"/>
              </a:ext>
            </a:extLst>
          </p:cNvPr>
          <p:cNvSpPr/>
          <p:nvPr/>
        </p:nvSpPr>
        <p:spPr>
          <a:xfrm>
            <a:off x="2651785" y="4160884"/>
            <a:ext cx="96011" cy="960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623521-0F2F-4D4C-94E7-34FC98D1D7D0}"/>
              </a:ext>
            </a:extLst>
          </p:cNvPr>
          <p:cNvSpPr/>
          <p:nvPr/>
        </p:nvSpPr>
        <p:spPr>
          <a:xfrm>
            <a:off x="2651785" y="4323568"/>
            <a:ext cx="96011" cy="960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F93AE6-3A1A-4832-92F8-DF217FDB45F4}"/>
              </a:ext>
            </a:extLst>
          </p:cNvPr>
          <p:cNvSpPr txBox="1"/>
          <p:nvPr/>
        </p:nvSpPr>
        <p:spPr>
          <a:xfrm>
            <a:off x="2843808" y="4136181"/>
            <a:ext cx="49685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Pap Károly utca 4-6, 1139 XIII. kerület, Budapest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220718" y="1059582"/>
            <a:ext cx="2135258" cy="8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Dr. Geszler Nikolett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Senior Research Executive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Nikolett.Geszler@ipsos.com  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Tel: + 36 30 836 3589</a:t>
            </a:r>
          </a:p>
        </p:txBody>
      </p:sp>
      <p:sp>
        <p:nvSpPr>
          <p:cNvPr id="20" name="Elipsa 48"/>
          <p:cNvSpPr/>
          <p:nvPr/>
        </p:nvSpPr>
        <p:spPr>
          <a:xfrm flipH="1">
            <a:off x="1043608" y="915566"/>
            <a:ext cx="1101305" cy="1175501"/>
          </a:xfrm>
          <a:prstGeom prst="ellipse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93A0D8-360C-4898-9922-466147250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2571750"/>
            <a:ext cx="2131083" cy="8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Kovács Balázs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Media Research Director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Balazs.Kovacs@ipsos.com  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Tel: + 36 70 330 7188</a:t>
            </a:r>
          </a:p>
        </p:txBody>
      </p:sp>
      <p:sp>
        <p:nvSpPr>
          <p:cNvPr id="24" name="Elipsa 48">
            <a:extLst>
              <a:ext uri="{FF2B5EF4-FFF2-40B4-BE49-F238E27FC236}">
                <a16:creationId xmlns:a16="http://schemas.microsoft.com/office/drawing/2014/main" id="{EE084ECF-E29B-4C46-84A5-6078100E8018}"/>
              </a:ext>
            </a:extLst>
          </p:cNvPr>
          <p:cNvSpPr/>
          <p:nvPr/>
        </p:nvSpPr>
        <p:spPr>
          <a:xfrm flipH="1">
            <a:off x="3038647" y="2428385"/>
            <a:ext cx="1101305" cy="1175501"/>
          </a:xfrm>
          <a:prstGeom prst="ellipse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030BDF1-FDBD-46A7-9DC8-8E2D5FF23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6" y="1059582"/>
            <a:ext cx="2135258" cy="8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Pfisztner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Sára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Executive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Sara.Pfisztner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@ipsos.com  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Tel: + 36 30 836 35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a 48">
            <a:extLst>
              <a:ext uri="{FF2B5EF4-FFF2-40B4-BE49-F238E27FC236}">
                <a16:creationId xmlns:a16="http://schemas.microsoft.com/office/drawing/2014/main" id="{25B2E257-91AD-463E-B020-B2690641673F}"/>
              </a:ext>
            </a:extLst>
          </p:cNvPr>
          <p:cNvSpPr/>
          <p:nvPr/>
        </p:nvSpPr>
        <p:spPr>
          <a:xfrm flipH="1">
            <a:off x="5076056" y="915566"/>
            <a:ext cx="1101305" cy="1175501"/>
          </a:xfrm>
          <a:prstGeom prst="ellipse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0BBA0-1861-4993-A844-D15693114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26" y="917911"/>
            <a:ext cx="783668" cy="1175502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043F7-8C2F-459A-8930-54A2008AA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4" y="915565"/>
            <a:ext cx="783668" cy="1175502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90A67-C2C0-4D21-A27E-6881BA449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65" y="2427184"/>
            <a:ext cx="783668" cy="11755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02744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Média iparági kutatások az Ipsos gondozásában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1" name="Nadpis 8">
            <a:extLst>
              <a:ext uri="{FF2B5EF4-FFF2-40B4-BE49-F238E27FC236}">
                <a16:creationId xmlns:a16="http://schemas.microsoft.com/office/drawing/2014/main" id="{0E6C3973-08AA-412F-A58F-77ECA0F6FD2E}"/>
              </a:ext>
            </a:extLst>
          </p:cNvPr>
          <p:cNvSpPr txBox="1">
            <a:spLocks/>
          </p:cNvSpPr>
          <p:nvPr/>
        </p:nvSpPr>
        <p:spPr>
          <a:xfrm>
            <a:off x="179512" y="4443958"/>
            <a:ext cx="868121" cy="255103"/>
          </a:xfrm>
          <a:prstGeom prst="rect">
            <a:avLst/>
          </a:prstGeom>
        </p:spPr>
        <p:txBody>
          <a:bodyPr vert="horz" lIns="36000" tIns="45720" rIns="3600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Partnereink szindikált kutatásokban: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BC097CF-8839-4F99-8050-8687C5576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20" y="4654071"/>
            <a:ext cx="327562" cy="1922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3FF537-9587-43A8-9535-DC6F4D4CD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80" y="4652862"/>
            <a:ext cx="328891" cy="1759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177425-0B14-4C74-B826-24B4AA58D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48" y="4611473"/>
            <a:ext cx="256867" cy="2568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61E24B-6150-4F97-9A99-C1C2FAA1F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88" y="4600876"/>
            <a:ext cx="286571" cy="254034"/>
          </a:xfrm>
          <a:prstGeom prst="rect">
            <a:avLst/>
          </a:prstGeom>
        </p:spPr>
      </p:pic>
      <p:pic>
        <p:nvPicPr>
          <p:cNvPr id="34" name="Picture 23">
            <a:extLst>
              <a:ext uri="{FF2B5EF4-FFF2-40B4-BE49-F238E27FC236}">
                <a16:creationId xmlns:a16="http://schemas.microsoft.com/office/drawing/2014/main" id="{55D4EFC8-CF33-4C0A-BBB5-79D1E3F4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68" y="4667076"/>
            <a:ext cx="619349" cy="13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C4936E-15FB-4615-B2EE-B669DA7AEF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28" y="4636855"/>
            <a:ext cx="505224" cy="1630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4070B23-A2C6-4B84-A97F-FE6DAFC80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2493"/>
            <a:ext cx="257304" cy="2568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519E45-EE63-4CD9-ACF8-E3F962E488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64" y="4635121"/>
            <a:ext cx="490676" cy="1932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BCEAC61-332D-4229-B2BB-9F8FAB5E35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42403"/>
            <a:ext cx="354709" cy="2039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821C3C-37B6-4658-80B9-4DDF7787B1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84" y="4636206"/>
            <a:ext cx="373161" cy="161091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F396E1BD-1DD1-4FD1-8881-D55B20C5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28" y="4648459"/>
            <a:ext cx="404928" cy="14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C2A24F8A-F26D-4A52-874C-C127585E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00" y="4652673"/>
            <a:ext cx="502082" cy="17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KÃ©ptalÃ¡lat a kÃ¶vetkezÅre: âevo mediaâ">
            <a:extLst>
              <a:ext uri="{FF2B5EF4-FFF2-40B4-BE49-F238E27FC236}">
                <a16:creationId xmlns:a16="http://schemas.microsoft.com/office/drawing/2014/main" id="{8DEA5846-33A7-4F8A-AA69-7484723C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15781"/>
            <a:ext cx="255103" cy="2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7D482B6-5B2E-42B0-9C06-E57BCD0FB83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40" y="4650293"/>
            <a:ext cx="278676" cy="1488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09AD725-425A-4EB0-BDF3-3B3059A912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49" y="4587974"/>
            <a:ext cx="673469" cy="273475"/>
          </a:xfrm>
          <a:prstGeom prst="rect">
            <a:avLst/>
          </a:prstGeom>
        </p:spPr>
      </p:pic>
      <p:pic>
        <p:nvPicPr>
          <p:cNvPr id="45" name="Picture 44">
            <a:hlinkClick r:id="rId17"/>
            <a:extLst>
              <a:ext uri="{FF2B5EF4-FFF2-40B4-BE49-F238E27FC236}">
                <a16:creationId xmlns:a16="http://schemas.microsoft.com/office/drawing/2014/main" id="{C99902BC-3C97-4D10-BB1B-2C9B50B041F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9551"/>
            <a:ext cx="1692252" cy="225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hlinkClick r:id="rId19"/>
            <a:extLst>
              <a:ext uri="{FF2B5EF4-FFF2-40B4-BE49-F238E27FC236}">
                <a16:creationId xmlns:a16="http://schemas.microsoft.com/office/drawing/2014/main" id="{CB18F4CE-12EB-46F0-831B-A7867AC662D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5" y="1539551"/>
            <a:ext cx="1692252" cy="225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2C5E8D0-0865-4D3C-B081-A2E5EAB846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23" y="1539551"/>
            <a:ext cx="1692252" cy="225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15B37C0-63E7-455C-BB75-7BDEC8C34FE1}"/>
              </a:ext>
            </a:extLst>
          </p:cNvPr>
          <p:cNvSpPr/>
          <p:nvPr/>
        </p:nvSpPr>
        <p:spPr>
          <a:xfrm>
            <a:off x="3707904" y="1539551"/>
            <a:ext cx="1695515" cy="225633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9" name="Picture 48">
            <a:hlinkClick r:id="rId21"/>
            <a:extLst>
              <a:ext uri="{FF2B5EF4-FFF2-40B4-BE49-F238E27FC236}">
                <a16:creationId xmlns:a16="http://schemas.microsoft.com/office/drawing/2014/main" id="{4019BC6A-684C-4745-A106-B4D9C9545F5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37" y="1539551"/>
            <a:ext cx="1692251" cy="225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Rectangle 21">
            <a:extLst>
              <a:ext uri="{FF2B5EF4-FFF2-40B4-BE49-F238E27FC236}">
                <a16:creationId xmlns:a16="http://schemas.microsoft.com/office/drawing/2014/main" id="{F7BABD7D-AB59-4CD2-89C5-610A321B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2" y="867645"/>
            <a:ext cx="1308904" cy="47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MEME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Expat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Research 2016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C3748A3B-0A48-4E7C-B129-8D8C330BA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218" y="867645"/>
            <a:ext cx="1921886" cy="47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TV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Acquisition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Survey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</a:t>
            </a:r>
            <a:b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</a:b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2016</a:t>
            </a: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DABFFF5C-18C6-439A-B934-0FCE6334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67645"/>
            <a:ext cx="1368152" cy="47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MEME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Youth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Research 2017</a:t>
            </a:r>
          </a:p>
        </p:txBody>
      </p:sp>
      <p:sp>
        <p:nvSpPr>
          <p:cNvPr id="53" name="Rectangle 21">
            <a:extLst>
              <a:ext uri="{FF2B5EF4-FFF2-40B4-BE49-F238E27FC236}">
                <a16:creationId xmlns:a16="http://schemas.microsoft.com/office/drawing/2014/main" id="{C10BAD2D-AB57-4D53-A2C4-FE7B3C1B0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068" y="867645"/>
            <a:ext cx="1670774" cy="47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KidComm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Survey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</a:t>
            </a:r>
            <a:b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</a:b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2016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35A56F3-3A6F-4473-8F31-F7B29FBDF78B}"/>
              </a:ext>
            </a:extLst>
          </p:cNvPr>
          <p:cNvGrpSpPr/>
          <p:nvPr/>
        </p:nvGrpSpPr>
        <p:grpSpPr>
          <a:xfrm>
            <a:off x="3739303" y="1605414"/>
            <a:ext cx="1634655" cy="2148402"/>
            <a:chOff x="3739303" y="1605414"/>
            <a:chExt cx="1634655" cy="214840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21A9349-6827-439B-BD34-9A102DA15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903" y="2685534"/>
              <a:ext cx="801055" cy="106828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2EBD716-DE4A-44BE-B095-22EA2FC4F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303" y="2685534"/>
              <a:ext cx="801055" cy="106828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E6D2D5E-35B9-412A-BF25-572DAB5BA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903" y="1605414"/>
              <a:ext cx="801055" cy="106828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6914DD0-1E6E-493E-8768-DE88F7CD1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302" y="1606691"/>
              <a:ext cx="801055" cy="1068282"/>
            </a:xfrm>
            <a:prstGeom prst="rect">
              <a:avLst/>
            </a:prstGeom>
          </p:spPr>
        </p:pic>
      </p:grpSp>
      <p:pic>
        <p:nvPicPr>
          <p:cNvPr id="59" name="Picture 58">
            <a:hlinkClick r:id="rId27"/>
            <a:extLst>
              <a:ext uri="{FF2B5EF4-FFF2-40B4-BE49-F238E27FC236}">
                <a16:creationId xmlns:a16="http://schemas.microsoft.com/office/drawing/2014/main" id="{73D628B0-0E28-4149-845C-5B697B92190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44879"/>
            <a:ext cx="1684669" cy="224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Rectangle 21">
            <a:extLst>
              <a:ext uri="{FF2B5EF4-FFF2-40B4-BE49-F238E27FC236}">
                <a16:creationId xmlns:a16="http://schemas.microsoft.com/office/drawing/2014/main" id="{1EB43211-C0E8-4CC2-81D2-AF4DCDAEB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2" y="870563"/>
            <a:ext cx="1308904" cy="47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Business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Elite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Survey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76258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Vezetői összefoglaló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57EC4DAF-BDB5-4D3D-8D15-915CBF619004}"/>
              </a:ext>
            </a:extLst>
          </p:cNvPr>
          <p:cNvGrpSpPr/>
          <p:nvPr/>
        </p:nvGrpSpPr>
        <p:grpSpPr>
          <a:xfrm>
            <a:off x="3121742" y="1563638"/>
            <a:ext cx="2440836" cy="2659778"/>
            <a:chOff x="0" y="0"/>
            <a:chExt cx="4953098" cy="5397389"/>
          </a:xfrm>
        </p:grpSpPr>
        <p:sp>
          <p:nvSpPr>
            <p:cNvPr id="45" name="Shape 20">
              <a:extLst>
                <a:ext uri="{FF2B5EF4-FFF2-40B4-BE49-F238E27FC236}">
                  <a16:creationId xmlns:a16="http://schemas.microsoft.com/office/drawing/2014/main" id="{193B29F5-50C6-4850-8A8C-1342527A2DA8}"/>
                </a:ext>
              </a:extLst>
            </p:cNvPr>
            <p:cNvSpPr/>
            <p:nvPr/>
          </p:nvSpPr>
          <p:spPr>
            <a:xfrm>
              <a:off x="-1" y="1759877"/>
              <a:ext cx="1073046" cy="363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90" extrusionOk="0">
                  <a:moveTo>
                    <a:pt x="12120" y="2"/>
                  </a:moveTo>
                  <a:cubicBezTo>
                    <a:pt x="11719" y="-10"/>
                    <a:pt x="11337" y="28"/>
                    <a:pt x="11046" y="97"/>
                  </a:cubicBezTo>
                  <a:cubicBezTo>
                    <a:pt x="10754" y="166"/>
                    <a:pt x="10557" y="268"/>
                    <a:pt x="10515" y="387"/>
                  </a:cubicBezTo>
                  <a:lnTo>
                    <a:pt x="9930" y="3661"/>
                  </a:lnTo>
                  <a:lnTo>
                    <a:pt x="9345" y="3641"/>
                  </a:lnTo>
                  <a:lnTo>
                    <a:pt x="8040" y="1194"/>
                  </a:lnTo>
                  <a:cubicBezTo>
                    <a:pt x="7997" y="1075"/>
                    <a:pt x="7800" y="972"/>
                    <a:pt x="7509" y="902"/>
                  </a:cubicBezTo>
                  <a:cubicBezTo>
                    <a:pt x="7218" y="832"/>
                    <a:pt x="6836" y="795"/>
                    <a:pt x="6435" y="808"/>
                  </a:cubicBezTo>
                  <a:lnTo>
                    <a:pt x="6271" y="814"/>
                  </a:lnTo>
                  <a:cubicBezTo>
                    <a:pt x="5870" y="826"/>
                    <a:pt x="5527" y="887"/>
                    <a:pt x="5292" y="973"/>
                  </a:cubicBezTo>
                  <a:cubicBezTo>
                    <a:pt x="5057" y="1059"/>
                    <a:pt x="4930" y="1170"/>
                    <a:pt x="4972" y="1289"/>
                  </a:cubicBezTo>
                  <a:cubicBezTo>
                    <a:pt x="5170" y="1973"/>
                    <a:pt x="5458" y="2655"/>
                    <a:pt x="5836" y="3333"/>
                  </a:cubicBezTo>
                  <a:cubicBezTo>
                    <a:pt x="6102" y="3810"/>
                    <a:pt x="6417" y="4284"/>
                    <a:pt x="6700" y="4760"/>
                  </a:cubicBezTo>
                  <a:cubicBezTo>
                    <a:pt x="6771" y="4880"/>
                    <a:pt x="6841" y="5001"/>
                    <a:pt x="6727" y="5116"/>
                  </a:cubicBezTo>
                  <a:cubicBezTo>
                    <a:pt x="6670" y="5175"/>
                    <a:pt x="6566" y="5228"/>
                    <a:pt x="6401" y="5265"/>
                  </a:cubicBezTo>
                  <a:cubicBezTo>
                    <a:pt x="5957" y="5365"/>
                    <a:pt x="5433" y="5318"/>
                    <a:pt x="4993" y="5215"/>
                  </a:cubicBezTo>
                  <a:cubicBezTo>
                    <a:pt x="4584" y="5119"/>
                    <a:pt x="4220" y="4981"/>
                    <a:pt x="3864" y="4855"/>
                  </a:cubicBezTo>
                  <a:cubicBezTo>
                    <a:pt x="3502" y="4727"/>
                    <a:pt x="3055" y="4621"/>
                    <a:pt x="2592" y="4525"/>
                  </a:cubicBezTo>
                  <a:cubicBezTo>
                    <a:pt x="2269" y="4458"/>
                    <a:pt x="1933" y="4396"/>
                    <a:pt x="1552" y="4384"/>
                  </a:cubicBezTo>
                  <a:cubicBezTo>
                    <a:pt x="1148" y="4371"/>
                    <a:pt x="733" y="4417"/>
                    <a:pt x="436" y="4503"/>
                  </a:cubicBezTo>
                  <a:cubicBezTo>
                    <a:pt x="114" y="4596"/>
                    <a:pt x="-36" y="4724"/>
                    <a:pt x="8" y="4849"/>
                  </a:cubicBezTo>
                  <a:cubicBezTo>
                    <a:pt x="48" y="4964"/>
                    <a:pt x="259" y="5068"/>
                    <a:pt x="484" y="5171"/>
                  </a:cubicBezTo>
                  <a:cubicBezTo>
                    <a:pt x="2488" y="6091"/>
                    <a:pt x="4910" y="6923"/>
                    <a:pt x="7232" y="7775"/>
                  </a:cubicBezTo>
                  <a:cubicBezTo>
                    <a:pt x="7488" y="7869"/>
                    <a:pt x="7743" y="7963"/>
                    <a:pt x="7978" y="8062"/>
                  </a:cubicBezTo>
                  <a:cubicBezTo>
                    <a:pt x="8188" y="8150"/>
                    <a:pt x="8382" y="8243"/>
                    <a:pt x="8521" y="8343"/>
                  </a:cubicBezTo>
                  <a:cubicBezTo>
                    <a:pt x="8676" y="8454"/>
                    <a:pt x="8759" y="8573"/>
                    <a:pt x="8771" y="8693"/>
                  </a:cubicBezTo>
                  <a:cubicBezTo>
                    <a:pt x="8775" y="8733"/>
                    <a:pt x="8771" y="8774"/>
                    <a:pt x="8768" y="8814"/>
                  </a:cubicBezTo>
                  <a:cubicBezTo>
                    <a:pt x="8764" y="8886"/>
                    <a:pt x="8763" y="8957"/>
                    <a:pt x="8763" y="9029"/>
                  </a:cubicBezTo>
                  <a:cubicBezTo>
                    <a:pt x="8745" y="13217"/>
                    <a:pt x="8566" y="17404"/>
                    <a:pt x="8225" y="21590"/>
                  </a:cubicBezTo>
                  <a:lnTo>
                    <a:pt x="18572" y="21590"/>
                  </a:lnTo>
                  <a:cubicBezTo>
                    <a:pt x="18365" y="18891"/>
                    <a:pt x="18244" y="16192"/>
                    <a:pt x="18210" y="13492"/>
                  </a:cubicBezTo>
                  <a:cubicBezTo>
                    <a:pt x="18188" y="11757"/>
                    <a:pt x="18201" y="10021"/>
                    <a:pt x="17988" y="8287"/>
                  </a:cubicBezTo>
                  <a:cubicBezTo>
                    <a:pt x="17983" y="8246"/>
                    <a:pt x="17978" y="8206"/>
                    <a:pt x="17981" y="8165"/>
                  </a:cubicBezTo>
                  <a:cubicBezTo>
                    <a:pt x="17986" y="8105"/>
                    <a:pt x="18009" y="8045"/>
                    <a:pt x="18086" y="7990"/>
                  </a:cubicBezTo>
                  <a:cubicBezTo>
                    <a:pt x="18152" y="7943"/>
                    <a:pt x="18255" y="7901"/>
                    <a:pt x="18350" y="7858"/>
                  </a:cubicBezTo>
                  <a:cubicBezTo>
                    <a:pt x="18633" y="7729"/>
                    <a:pt x="18845" y="7589"/>
                    <a:pt x="19043" y="7447"/>
                  </a:cubicBezTo>
                  <a:cubicBezTo>
                    <a:pt x="19283" y="7277"/>
                    <a:pt x="19506" y="7102"/>
                    <a:pt x="19669" y="6922"/>
                  </a:cubicBezTo>
                  <a:cubicBezTo>
                    <a:pt x="19948" y="6613"/>
                    <a:pt x="20053" y="6292"/>
                    <a:pt x="20159" y="5974"/>
                  </a:cubicBezTo>
                  <a:cubicBezTo>
                    <a:pt x="20356" y="5378"/>
                    <a:pt x="20567" y="4782"/>
                    <a:pt x="20791" y="4187"/>
                  </a:cubicBezTo>
                  <a:cubicBezTo>
                    <a:pt x="21015" y="3593"/>
                    <a:pt x="21253" y="3000"/>
                    <a:pt x="21505" y="2408"/>
                  </a:cubicBezTo>
                  <a:cubicBezTo>
                    <a:pt x="21564" y="2290"/>
                    <a:pt x="21466" y="2177"/>
                    <a:pt x="21260" y="2085"/>
                  </a:cubicBezTo>
                  <a:cubicBezTo>
                    <a:pt x="21084" y="2007"/>
                    <a:pt x="20825" y="1942"/>
                    <a:pt x="20506" y="1906"/>
                  </a:cubicBezTo>
                  <a:lnTo>
                    <a:pt x="20540" y="1898"/>
                  </a:lnTo>
                  <a:cubicBezTo>
                    <a:pt x="20142" y="1878"/>
                    <a:pt x="19752" y="1905"/>
                    <a:pt x="19445" y="1969"/>
                  </a:cubicBezTo>
                  <a:cubicBezTo>
                    <a:pt x="19137" y="2032"/>
                    <a:pt x="18909" y="2131"/>
                    <a:pt x="18839" y="2249"/>
                  </a:cubicBezTo>
                  <a:lnTo>
                    <a:pt x="17241" y="3979"/>
                  </a:lnTo>
                  <a:lnTo>
                    <a:pt x="16751" y="3957"/>
                  </a:lnTo>
                  <a:lnTo>
                    <a:pt x="16622" y="3951"/>
                  </a:lnTo>
                  <a:lnTo>
                    <a:pt x="18282" y="1154"/>
                  </a:lnTo>
                  <a:cubicBezTo>
                    <a:pt x="18352" y="1036"/>
                    <a:pt x="18251" y="922"/>
                    <a:pt x="18037" y="832"/>
                  </a:cubicBezTo>
                  <a:cubicBezTo>
                    <a:pt x="17823" y="741"/>
                    <a:pt x="17496" y="673"/>
                    <a:pt x="17098" y="653"/>
                  </a:cubicBezTo>
                  <a:lnTo>
                    <a:pt x="16942" y="644"/>
                  </a:lnTo>
                  <a:cubicBezTo>
                    <a:pt x="16544" y="624"/>
                    <a:pt x="16161" y="653"/>
                    <a:pt x="15854" y="717"/>
                  </a:cubicBezTo>
                  <a:cubicBezTo>
                    <a:pt x="15546" y="781"/>
                    <a:pt x="15319" y="879"/>
                    <a:pt x="15248" y="997"/>
                  </a:cubicBezTo>
                  <a:lnTo>
                    <a:pt x="13582" y="3816"/>
                  </a:lnTo>
                  <a:lnTo>
                    <a:pt x="12977" y="3794"/>
                  </a:lnTo>
                  <a:lnTo>
                    <a:pt x="13582" y="481"/>
                  </a:lnTo>
                  <a:cubicBezTo>
                    <a:pt x="13624" y="363"/>
                    <a:pt x="13499" y="250"/>
                    <a:pt x="13263" y="163"/>
                  </a:cubicBezTo>
                  <a:cubicBezTo>
                    <a:pt x="13027" y="77"/>
                    <a:pt x="12685" y="19"/>
                    <a:pt x="12283" y="7"/>
                  </a:cubicBezTo>
                  <a:lnTo>
                    <a:pt x="12120" y="2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Shape 21">
              <a:extLst>
                <a:ext uri="{FF2B5EF4-FFF2-40B4-BE49-F238E27FC236}">
                  <a16:creationId xmlns:a16="http://schemas.microsoft.com/office/drawing/2014/main" id="{9203B776-E2DF-43DE-A102-9D7D897C9CE7}"/>
                </a:ext>
              </a:extLst>
            </p:cNvPr>
            <p:cNvSpPr/>
            <p:nvPr/>
          </p:nvSpPr>
          <p:spPr>
            <a:xfrm>
              <a:off x="485852" y="531565"/>
              <a:ext cx="1490817" cy="486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89" extrusionOk="0">
                  <a:moveTo>
                    <a:pt x="12120" y="2"/>
                  </a:moveTo>
                  <a:cubicBezTo>
                    <a:pt x="11719" y="-11"/>
                    <a:pt x="11337" y="28"/>
                    <a:pt x="11046" y="100"/>
                  </a:cubicBezTo>
                  <a:cubicBezTo>
                    <a:pt x="10754" y="172"/>
                    <a:pt x="10557" y="278"/>
                    <a:pt x="10515" y="401"/>
                  </a:cubicBezTo>
                  <a:lnTo>
                    <a:pt x="9930" y="3802"/>
                  </a:lnTo>
                  <a:lnTo>
                    <a:pt x="9345" y="3781"/>
                  </a:lnTo>
                  <a:lnTo>
                    <a:pt x="8040" y="1239"/>
                  </a:lnTo>
                  <a:cubicBezTo>
                    <a:pt x="7997" y="1116"/>
                    <a:pt x="7800" y="1009"/>
                    <a:pt x="7509" y="936"/>
                  </a:cubicBezTo>
                  <a:cubicBezTo>
                    <a:pt x="7218" y="864"/>
                    <a:pt x="6836" y="825"/>
                    <a:pt x="6435" y="838"/>
                  </a:cubicBezTo>
                  <a:lnTo>
                    <a:pt x="6271" y="844"/>
                  </a:lnTo>
                  <a:cubicBezTo>
                    <a:pt x="5870" y="857"/>
                    <a:pt x="5527" y="920"/>
                    <a:pt x="5292" y="1009"/>
                  </a:cubicBezTo>
                  <a:cubicBezTo>
                    <a:pt x="5057" y="1099"/>
                    <a:pt x="4930" y="1214"/>
                    <a:pt x="4972" y="1338"/>
                  </a:cubicBezTo>
                  <a:cubicBezTo>
                    <a:pt x="5170" y="2049"/>
                    <a:pt x="5458" y="2757"/>
                    <a:pt x="5836" y="3461"/>
                  </a:cubicBezTo>
                  <a:cubicBezTo>
                    <a:pt x="6102" y="3957"/>
                    <a:pt x="6417" y="4449"/>
                    <a:pt x="6700" y="4943"/>
                  </a:cubicBezTo>
                  <a:cubicBezTo>
                    <a:pt x="6771" y="5068"/>
                    <a:pt x="6841" y="5193"/>
                    <a:pt x="6727" y="5313"/>
                  </a:cubicBezTo>
                  <a:cubicBezTo>
                    <a:pt x="6670" y="5374"/>
                    <a:pt x="6566" y="5429"/>
                    <a:pt x="6401" y="5468"/>
                  </a:cubicBezTo>
                  <a:cubicBezTo>
                    <a:pt x="5957" y="5571"/>
                    <a:pt x="5433" y="5523"/>
                    <a:pt x="4993" y="5416"/>
                  </a:cubicBezTo>
                  <a:cubicBezTo>
                    <a:pt x="4584" y="5316"/>
                    <a:pt x="4220" y="5173"/>
                    <a:pt x="3864" y="5042"/>
                  </a:cubicBezTo>
                  <a:cubicBezTo>
                    <a:pt x="3502" y="4908"/>
                    <a:pt x="3055" y="4799"/>
                    <a:pt x="2592" y="4699"/>
                  </a:cubicBezTo>
                  <a:cubicBezTo>
                    <a:pt x="2269" y="4629"/>
                    <a:pt x="1933" y="4565"/>
                    <a:pt x="1552" y="4552"/>
                  </a:cubicBezTo>
                  <a:cubicBezTo>
                    <a:pt x="1148" y="4539"/>
                    <a:pt x="733" y="4586"/>
                    <a:pt x="436" y="4676"/>
                  </a:cubicBezTo>
                  <a:cubicBezTo>
                    <a:pt x="114" y="4773"/>
                    <a:pt x="-36" y="4906"/>
                    <a:pt x="8" y="5035"/>
                  </a:cubicBezTo>
                  <a:cubicBezTo>
                    <a:pt x="48" y="5155"/>
                    <a:pt x="259" y="5263"/>
                    <a:pt x="484" y="5370"/>
                  </a:cubicBezTo>
                  <a:cubicBezTo>
                    <a:pt x="2488" y="6326"/>
                    <a:pt x="4910" y="7189"/>
                    <a:pt x="7232" y="8074"/>
                  </a:cubicBezTo>
                  <a:cubicBezTo>
                    <a:pt x="7488" y="8172"/>
                    <a:pt x="7743" y="8270"/>
                    <a:pt x="7978" y="8372"/>
                  </a:cubicBezTo>
                  <a:cubicBezTo>
                    <a:pt x="8188" y="8464"/>
                    <a:pt x="8382" y="8560"/>
                    <a:pt x="8521" y="8664"/>
                  </a:cubicBezTo>
                  <a:cubicBezTo>
                    <a:pt x="8676" y="8780"/>
                    <a:pt x="8759" y="8903"/>
                    <a:pt x="8771" y="9028"/>
                  </a:cubicBezTo>
                  <a:cubicBezTo>
                    <a:pt x="8775" y="9070"/>
                    <a:pt x="8771" y="9112"/>
                    <a:pt x="8768" y="9153"/>
                  </a:cubicBezTo>
                  <a:cubicBezTo>
                    <a:pt x="8764" y="9228"/>
                    <a:pt x="8763" y="9303"/>
                    <a:pt x="8763" y="9377"/>
                  </a:cubicBezTo>
                  <a:cubicBezTo>
                    <a:pt x="8746" y="13448"/>
                    <a:pt x="8567" y="17519"/>
                    <a:pt x="8225" y="21589"/>
                  </a:cubicBezTo>
                  <a:lnTo>
                    <a:pt x="18572" y="21589"/>
                  </a:lnTo>
                  <a:cubicBezTo>
                    <a:pt x="18367" y="19064"/>
                    <a:pt x="18246" y="16538"/>
                    <a:pt x="18210" y="14012"/>
                  </a:cubicBezTo>
                  <a:cubicBezTo>
                    <a:pt x="18184" y="12210"/>
                    <a:pt x="18201" y="10407"/>
                    <a:pt x="17988" y="8606"/>
                  </a:cubicBezTo>
                  <a:cubicBezTo>
                    <a:pt x="17983" y="8564"/>
                    <a:pt x="17978" y="8522"/>
                    <a:pt x="17981" y="8479"/>
                  </a:cubicBezTo>
                  <a:cubicBezTo>
                    <a:pt x="17986" y="8418"/>
                    <a:pt x="18009" y="8355"/>
                    <a:pt x="18086" y="8298"/>
                  </a:cubicBezTo>
                  <a:cubicBezTo>
                    <a:pt x="18152" y="8249"/>
                    <a:pt x="18255" y="8205"/>
                    <a:pt x="18350" y="8160"/>
                  </a:cubicBezTo>
                  <a:cubicBezTo>
                    <a:pt x="18633" y="8027"/>
                    <a:pt x="18845" y="7881"/>
                    <a:pt x="19043" y="7734"/>
                  </a:cubicBezTo>
                  <a:cubicBezTo>
                    <a:pt x="19283" y="7557"/>
                    <a:pt x="19506" y="7376"/>
                    <a:pt x="19669" y="7188"/>
                  </a:cubicBezTo>
                  <a:cubicBezTo>
                    <a:pt x="19948" y="6868"/>
                    <a:pt x="20053" y="6535"/>
                    <a:pt x="20159" y="6204"/>
                  </a:cubicBezTo>
                  <a:cubicBezTo>
                    <a:pt x="20356" y="5585"/>
                    <a:pt x="20567" y="4966"/>
                    <a:pt x="20791" y="4348"/>
                  </a:cubicBezTo>
                  <a:cubicBezTo>
                    <a:pt x="21015" y="3731"/>
                    <a:pt x="21253" y="3115"/>
                    <a:pt x="21505" y="2500"/>
                  </a:cubicBezTo>
                  <a:cubicBezTo>
                    <a:pt x="21564" y="2378"/>
                    <a:pt x="21466" y="2261"/>
                    <a:pt x="21260" y="2165"/>
                  </a:cubicBezTo>
                  <a:cubicBezTo>
                    <a:pt x="21084" y="2083"/>
                    <a:pt x="20825" y="2016"/>
                    <a:pt x="20506" y="1979"/>
                  </a:cubicBezTo>
                  <a:lnTo>
                    <a:pt x="20540" y="1971"/>
                  </a:lnTo>
                  <a:cubicBezTo>
                    <a:pt x="20142" y="1949"/>
                    <a:pt x="19752" y="1978"/>
                    <a:pt x="19445" y="2044"/>
                  </a:cubicBezTo>
                  <a:cubicBezTo>
                    <a:pt x="19137" y="2110"/>
                    <a:pt x="18909" y="2213"/>
                    <a:pt x="18839" y="2335"/>
                  </a:cubicBezTo>
                  <a:lnTo>
                    <a:pt x="17241" y="4132"/>
                  </a:lnTo>
                  <a:lnTo>
                    <a:pt x="16751" y="4109"/>
                  </a:lnTo>
                  <a:lnTo>
                    <a:pt x="16622" y="4103"/>
                  </a:lnTo>
                  <a:lnTo>
                    <a:pt x="18282" y="1198"/>
                  </a:lnTo>
                  <a:cubicBezTo>
                    <a:pt x="18352" y="1075"/>
                    <a:pt x="18251" y="957"/>
                    <a:pt x="18037" y="863"/>
                  </a:cubicBezTo>
                  <a:cubicBezTo>
                    <a:pt x="17823" y="769"/>
                    <a:pt x="17496" y="699"/>
                    <a:pt x="17098" y="677"/>
                  </a:cubicBezTo>
                  <a:lnTo>
                    <a:pt x="16942" y="669"/>
                  </a:lnTo>
                  <a:cubicBezTo>
                    <a:pt x="16544" y="647"/>
                    <a:pt x="16161" y="678"/>
                    <a:pt x="15854" y="744"/>
                  </a:cubicBezTo>
                  <a:cubicBezTo>
                    <a:pt x="15546" y="810"/>
                    <a:pt x="15319" y="912"/>
                    <a:pt x="15248" y="1035"/>
                  </a:cubicBezTo>
                  <a:lnTo>
                    <a:pt x="13582" y="3963"/>
                  </a:lnTo>
                  <a:lnTo>
                    <a:pt x="12977" y="3940"/>
                  </a:lnTo>
                  <a:lnTo>
                    <a:pt x="13582" y="499"/>
                  </a:lnTo>
                  <a:cubicBezTo>
                    <a:pt x="13624" y="376"/>
                    <a:pt x="13499" y="259"/>
                    <a:pt x="13263" y="169"/>
                  </a:cubicBezTo>
                  <a:cubicBezTo>
                    <a:pt x="13027" y="80"/>
                    <a:pt x="12685" y="19"/>
                    <a:pt x="12283" y="6"/>
                  </a:cubicBezTo>
                  <a:lnTo>
                    <a:pt x="12120" y="2"/>
                  </a:lnTo>
                  <a:close/>
                </a:path>
              </a:pathLst>
            </a:cu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Shape 22">
              <a:extLst>
                <a:ext uri="{FF2B5EF4-FFF2-40B4-BE49-F238E27FC236}">
                  <a16:creationId xmlns:a16="http://schemas.microsoft.com/office/drawing/2014/main" id="{C3C73142-8FAC-4282-814D-9B8F83E7953A}"/>
                </a:ext>
              </a:extLst>
            </p:cNvPr>
            <p:cNvSpPr/>
            <p:nvPr/>
          </p:nvSpPr>
          <p:spPr>
            <a:xfrm flipH="1">
              <a:off x="3938201" y="1930839"/>
              <a:ext cx="1014898" cy="346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90" extrusionOk="0">
                  <a:moveTo>
                    <a:pt x="12120" y="2"/>
                  </a:moveTo>
                  <a:cubicBezTo>
                    <a:pt x="11719" y="-10"/>
                    <a:pt x="11337" y="27"/>
                    <a:pt x="11046" y="96"/>
                  </a:cubicBezTo>
                  <a:cubicBezTo>
                    <a:pt x="10754" y="165"/>
                    <a:pt x="10557" y="266"/>
                    <a:pt x="10515" y="384"/>
                  </a:cubicBezTo>
                  <a:lnTo>
                    <a:pt x="9930" y="3634"/>
                  </a:lnTo>
                  <a:lnTo>
                    <a:pt x="9345" y="3614"/>
                  </a:lnTo>
                  <a:lnTo>
                    <a:pt x="8040" y="1185"/>
                  </a:lnTo>
                  <a:cubicBezTo>
                    <a:pt x="7997" y="1067"/>
                    <a:pt x="7800" y="964"/>
                    <a:pt x="7509" y="895"/>
                  </a:cubicBezTo>
                  <a:cubicBezTo>
                    <a:pt x="7218" y="826"/>
                    <a:pt x="6836" y="789"/>
                    <a:pt x="6435" y="801"/>
                  </a:cubicBezTo>
                  <a:lnTo>
                    <a:pt x="6271" y="807"/>
                  </a:lnTo>
                  <a:cubicBezTo>
                    <a:pt x="5870" y="820"/>
                    <a:pt x="5527" y="880"/>
                    <a:pt x="5292" y="965"/>
                  </a:cubicBezTo>
                  <a:cubicBezTo>
                    <a:pt x="5057" y="1050"/>
                    <a:pt x="4930" y="1161"/>
                    <a:pt x="4972" y="1279"/>
                  </a:cubicBezTo>
                  <a:cubicBezTo>
                    <a:pt x="5170" y="1958"/>
                    <a:pt x="5458" y="2635"/>
                    <a:pt x="5836" y="3308"/>
                  </a:cubicBezTo>
                  <a:cubicBezTo>
                    <a:pt x="6102" y="3781"/>
                    <a:pt x="6417" y="4252"/>
                    <a:pt x="6700" y="4724"/>
                  </a:cubicBezTo>
                  <a:cubicBezTo>
                    <a:pt x="6771" y="4843"/>
                    <a:pt x="6841" y="4963"/>
                    <a:pt x="6727" y="5078"/>
                  </a:cubicBezTo>
                  <a:cubicBezTo>
                    <a:pt x="6670" y="5136"/>
                    <a:pt x="6566" y="5189"/>
                    <a:pt x="6401" y="5226"/>
                  </a:cubicBezTo>
                  <a:cubicBezTo>
                    <a:pt x="5957" y="5324"/>
                    <a:pt x="5433" y="5278"/>
                    <a:pt x="4993" y="5176"/>
                  </a:cubicBezTo>
                  <a:cubicBezTo>
                    <a:pt x="4584" y="5080"/>
                    <a:pt x="4220" y="4943"/>
                    <a:pt x="3864" y="4818"/>
                  </a:cubicBezTo>
                  <a:cubicBezTo>
                    <a:pt x="3502" y="4691"/>
                    <a:pt x="3053" y="4587"/>
                    <a:pt x="2592" y="4491"/>
                  </a:cubicBezTo>
                  <a:cubicBezTo>
                    <a:pt x="2271" y="4423"/>
                    <a:pt x="1933" y="4363"/>
                    <a:pt x="1552" y="4351"/>
                  </a:cubicBezTo>
                  <a:cubicBezTo>
                    <a:pt x="1148" y="4338"/>
                    <a:pt x="733" y="4383"/>
                    <a:pt x="436" y="4469"/>
                  </a:cubicBezTo>
                  <a:cubicBezTo>
                    <a:pt x="114" y="4562"/>
                    <a:pt x="-36" y="4688"/>
                    <a:pt x="8" y="4812"/>
                  </a:cubicBezTo>
                  <a:cubicBezTo>
                    <a:pt x="48" y="4926"/>
                    <a:pt x="259" y="5029"/>
                    <a:pt x="484" y="5132"/>
                  </a:cubicBezTo>
                  <a:cubicBezTo>
                    <a:pt x="2488" y="6045"/>
                    <a:pt x="4910" y="6870"/>
                    <a:pt x="7232" y="7716"/>
                  </a:cubicBezTo>
                  <a:cubicBezTo>
                    <a:pt x="7488" y="7809"/>
                    <a:pt x="7743" y="7903"/>
                    <a:pt x="7978" y="8001"/>
                  </a:cubicBezTo>
                  <a:cubicBezTo>
                    <a:pt x="8188" y="8089"/>
                    <a:pt x="8382" y="8180"/>
                    <a:pt x="8521" y="8280"/>
                  </a:cubicBezTo>
                  <a:cubicBezTo>
                    <a:pt x="8676" y="8390"/>
                    <a:pt x="8759" y="8508"/>
                    <a:pt x="8771" y="8627"/>
                  </a:cubicBezTo>
                  <a:cubicBezTo>
                    <a:pt x="8775" y="8667"/>
                    <a:pt x="8771" y="8707"/>
                    <a:pt x="8768" y="8747"/>
                  </a:cubicBezTo>
                  <a:cubicBezTo>
                    <a:pt x="8764" y="8819"/>
                    <a:pt x="8763" y="8890"/>
                    <a:pt x="8763" y="8961"/>
                  </a:cubicBezTo>
                  <a:cubicBezTo>
                    <a:pt x="8745" y="13171"/>
                    <a:pt x="8566" y="17381"/>
                    <a:pt x="8225" y="21590"/>
                  </a:cubicBezTo>
                  <a:lnTo>
                    <a:pt x="18572" y="21590"/>
                  </a:lnTo>
                  <a:cubicBezTo>
                    <a:pt x="18365" y="18857"/>
                    <a:pt x="18244" y="16124"/>
                    <a:pt x="18210" y="13391"/>
                  </a:cubicBezTo>
                  <a:cubicBezTo>
                    <a:pt x="18188" y="11668"/>
                    <a:pt x="18201" y="9945"/>
                    <a:pt x="17988" y="8224"/>
                  </a:cubicBezTo>
                  <a:cubicBezTo>
                    <a:pt x="17983" y="8184"/>
                    <a:pt x="17978" y="8144"/>
                    <a:pt x="17981" y="8103"/>
                  </a:cubicBezTo>
                  <a:cubicBezTo>
                    <a:pt x="17986" y="8044"/>
                    <a:pt x="18009" y="7985"/>
                    <a:pt x="18086" y="7930"/>
                  </a:cubicBezTo>
                  <a:cubicBezTo>
                    <a:pt x="18152" y="7883"/>
                    <a:pt x="18255" y="7841"/>
                    <a:pt x="18350" y="7798"/>
                  </a:cubicBezTo>
                  <a:cubicBezTo>
                    <a:pt x="18633" y="7671"/>
                    <a:pt x="18845" y="7532"/>
                    <a:pt x="19043" y="7391"/>
                  </a:cubicBezTo>
                  <a:cubicBezTo>
                    <a:pt x="19283" y="7222"/>
                    <a:pt x="19506" y="7049"/>
                    <a:pt x="19669" y="6869"/>
                  </a:cubicBezTo>
                  <a:cubicBezTo>
                    <a:pt x="19948" y="6563"/>
                    <a:pt x="20053" y="6245"/>
                    <a:pt x="20159" y="5929"/>
                  </a:cubicBezTo>
                  <a:cubicBezTo>
                    <a:pt x="20356" y="5337"/>
                    <a:pt x="20567" y="4746"/>
                    <a:pt x="20791" y="4155"/>
                  </a:cubicBezTo>
                  <a:cubicBezTo>
                    <a:pt x="21015" y="3566"/>
                    <a:pt x="21253" y="2977"/>
                    <a:pt x="21505" y="2389"/>
                  </a:cubicBezTo>
                  <a:cubicBezTo>
                    <a:pt x="21564" y="2273"/>
                    <a:pt x="21466" y="2161"/>
                    <a:pt x="21260" y="2070"/>
                  </a:cubicBezTo>
                  <a:cubicBezTo>
                    <a:pt x="21084" y="1991"/>
                    <a:pt x="20825" y="1927"/>
                    <a:pt x="20506" y="1892"/>
                  </a:cubicBezTo>
                  <a:lnTo>
                    <a:pt x="20540" y="1884"/>
                  </a:lnTo>
                  <a:cubicBezTo>
                    <a:pt x="20142" y="1863"/>
                    <a:pt x="19752" y="1891"/>
                    <a:pt x="19445" y="1954"/>
                  </a:cubicBezTo>
                  <a:cubicBezTo>
                    <a:pt x="19137" y="2017"/>
                    <a:pt x="18909" y="2115"/>
                    <a:pt x="18839" y="2231"/>
                  </a:cubicBezTo>
                  <a:lnTo>
                    <a:pt x="17241" y="3949"/>
                  </a:lnTo>
                  <a:lnTo>
                    <a:pt x="16751" y="3927"/>
                  </a:lnTo>
                  <a:lnTo>
                    <a:pt x="16622" y="3921"/>
                  </a:lnTo>
                  <a:lnTo>
                    <a:pt x="18282" y="1145"/>
                  </a:lnTo>
                  <a:cubicBezTo>
                    <a:pt x="18352" y="1028"/>
                    <a:pt x="18251" y="915"/>
                    <a:pt x="18037" y="825"/>
                  </a:cubicBezTo>
                  <a:cubicBezTo>
                    <a:pt x="17823" y="735"/>
                    <a:pt x="17496" y="668"/>
                    <a:pt x="17098" y="648"/>
                  </a:cubicBezTo>
                  <a:lnTo>
                    <a:pt x="16942" y="640"/>
                  </a:lnTo>
                  <a:cubicBezTo>
                    <a:pt x="16544" y="619"/>
                    <a:pt x="16161" y="648"/>
                    <a:pt x="15854" y="711"/>
                  </a:cubicBezTo>
                  <a:cubicBezTo>
                    <a:pt x="15546" y="775"/>
                    <a:pt x="15319" y="872"/>
                    <a:pt x="15248" y="989"/>
                  </a:cubicBezTo>
                  <a:lnTo>
                    <a:pt x="13582" y="3787"/>
                  </a:lnTo>
                  <a:lnTo>
                    <a:pt x="12977" y="3765"/>
                  </a:lnTo>
                  <a:lnTo>
                    <a:pt x="13582" y="478"/>
                  </a:lnTo>
                  <a:cubicBezTo>
                    <a:pt x="13624" y="360"/>
                    <a:pt x="13499" y="248"/>
                    <a:pt x="13263" y="162"/>
                  </a:cubicBezTo>
                  <a:cubicBezTo>
                    <a:pt x="13027" y="77"/>
                    <a:pt x="12685" y="19"/>
                    <a:pt x="12283" y="6"/>
                  </a:cubicBezTo>
                  <a:lnTo>
                    <a:pt x="12120" y="2"/>
                  </a:ln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Shape 23">
              <a:extLst>
                <a:ext uri="{FF2B5EF4-FFF2-40B4-BE49-F238E27FC236}">
                  <a16:creationId xmlns:a16="http://schemas.microsoft.com/office/drawing/2014/main" id="{981A154B-D63E-4187-82CA-55CD46383DFA}"/>
                </a:ext>
              </a:extLst>
            </p:cNvPr>
            <p:cNvSpPr/>
            <p:nvPr/>
          </p:nvSpPr>
          <p:spPr>
            <a:xfrm>
              <a:off x="1192697" y="0"/>
              <a:ext cx="1671613" cy="5397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89" extrusionOk="0">
                  <a:moveTo>
                    <a:pt x="12120" y="2"/>
                  </a:moveTo>
                  <a:cubicBezTo>
                    <a:pt x="11719" y="-11"/>
                    <a:pt x="11337" y="29"/>
                    <a:pt x="11046" y="101"/>
                  </a:cubicBezTo>
                  <a:cubicBezTo>
                    <a:pt x="10754" y="174"/>
                    <a:pt x="10557" y="281"/>
                    <a:pt x="10515" y="406"/>
                  </a:cubicBezTo>
                  <a:lnTo>
                    <a:pt x="9930" y="3843"/>
                  </a:lnTo>
                  <a:lnTo>
                    <a:pt x="9345" y="3822"/>
                  </a:lnTo>
                  <a:lnTo>
                    <a:pt x="8040" y="1253"/>
                  </a:lnTo>
                  <a:cubicBezTo>
                    <a:pt x="7997" y="1128"/>
                    <a:pt x="7800" y="1020"/>
                    <a:pt x="7509" y="947"/>
                  </a:cubicBezTo>
                  <a:cubicBezTo>
                    <a:pt x="7218" y="873"/>
                    <a:pt x="6836" y="834"/>
                    <a:pt x="6435" y="847"/>
                  </a:cubicBezTo>
                  <a:lnTo>
                    <a:pt x="6271" y="854"/>
                  </a:lnTo>
                  <a:cubicBezTo>
                    <a:pt x="5870" y="867"/>
                    <a:pt x="5527" y="930"/>
                    <a:pt x="5292" y="1021"/>
                  </a:cubicBezTo>
                  <a:cubicBezTo>
                    <a:pt x="5057" y="1111"/>
                    <a:pt x="4930" y="1228"/>
                    <a:pt x="4972" y="1352"/>
                  </a:cubicBezTo>
                  <a:cubicBezTo>
                    <a:pt x="5170" y="2071"/>
                    <a:pt x="5458" y="2787"/>
                    <a:pt x="5836" y="3499"/>
                  </a:cubicBezTo>
                  <a:cubicBezTo>
                    <a:pt x="6102" y="4000"/>
                    <a:pt x="6417" y="4498"/>
                    <a:pt x="6700" y="4997"/>
                  </a:cubicBezTo>
                  <a:cubicBezTo>
                    <a:pt x="6771" y="5123"/>
                    <a:pt x="6841" y="5249"/>
                    <a:pt x="6727" y="5371"/>
                  </a:cubicBezTo>
                  <a:cubicBezTo>
                    <a:pt x="6670" y="5432"/>
                    <a:pt x="6566" y="5488"/>
                    <a:pt x="6401" y="5527"/>
                  </a:cubicBezTo>
                  <a:cubicBezTo>
                    <a:pt x="5957" y="5632"/>
                    <a:pt x="5433" y="5583"/>
                    <a:pt x="4993" y="5475"/>
                  </a:cubicBezTo>
                  <a:cubicBezTo>
                    <a:pt x="4584" y="5374"/>
                    <a:pt x="4220" y="5229"/>
                    <a:pt x="3864" y="5096"/>
                  </a:cubicBezTo>
                  <a:cubicBezTo>
                    <a:pt x="3502" y="4962"/>
                    <a:pt x="3055" y="4851"/>
                    <a:pt x="2592" y="4750"/>
                  </a:cubicBezTo>
                  <a:cubicBezTo>
                    <a:pt x="2269" y="4679"/>
                    <a:pt x="1933" y="4615"/>
                    <a:pt x="1552" y="4602"/>
                  </a:cubicBezTo>
                  <a:cubicBezTo>
                    <a:pt x="1148" y="4588"/>
                    <a:pt x="733" y="4636"/>
                    <a:pt x="436" y="4727"/>
                  </a:cubicBezTo>
                  <a:cubicBezTo>
                    <a:pt x="114" y="4825"/>
                    <a:pt x="-36" y="4959"/>
                    <a:pt x="8" y="5090"/>
                  </a:cubicBezTo>
                  <a:cubicBezTo>
                    <a:pt x="48" y="5211"/>
                    <a:pt x="259" y="5320"/>
                    <a:pt x="484" y="5428"/>
                  </a:cubicBezTo>
                  <a:cubicBezTo>
                    <a:pt x="2488" y="6394"/>
                    <a:pt x="4910" y="7267"/>
                    <a:pt x="7232" y="8162"/>
                  </a:cubicBezTo>
                  <a:cubicBezTo>
                    <a:pt x="7488" y="8261"/>
                    <a:pt x="7743" y="8360"/>
                    <a:pt x="7978" y="8463"/>
                  </a:cubicBezTo>
                  <a:cubicBezTo>
                    <a:pt x="8188" y="8556"/>
                    <a:pt x="8382" y="8653"/>
                    <a:pt x="8521" y="8758"/>
                  </a:cubicBezTo>
                  <a:cubicBezTo>
                    <a:pt x="8676" y="8875"/>
                    <a:pt x="8759" y="9000"/>
                    <a:pt x="8771" y="9126"/>
                  </a:cubicBezTo>
                  <a:cubicBezTo>
                    <a:pt x="8775" y="9168"/>
                    <a:pt x="8771" y="9210"/>
                    <a:pt x="8768" y="9253"/>
                  </a:cubicBezTo>
                  <a:cubicBezTo>
                    <a:pt x="8764" y="9328"/>
                    <a:pt x="8763" y="9403"/>
                    <a:pt x="8763" y="9479"/>
                  </a:cubicBezTo>
                  <a:cubicBezTo>
                    <a:pt x="8746" y="13516"/>
                    <a:pt x="8567" y="17553"/>
                    <a:pt x="8225" y="21589"/>
                  </a:cubicBezTo>
                  <a:lnTo>
                    <a:pt x="18572" y="21589"/>
                  </a:lnTo>
                  <a:cubicBezTo>
                    <a:pt x="18368" y="19115"/>
                    <a:pt x="18247" y="16640"/>
                    <a:pt x="18210" y="14164"/>
                  </a:cubicBezTo>
                  <a:cubicBezTo>
                    <a:pt x="18183" y="12342"/>
                    <a:pt x="18201" y="10520"/>
                    <a:pt x="17988" y="8699"/>
                  </a:cubicBezTo>
                  <a:cubicBezTo>
                    <a:pt x="17983" y="8657"/>
                    <a:pt x="17978" y="8614"/>
                    <a:pt x="17981" y="8571"/>
                  </a:cubicBezTo>
                  <a:cubicBezTo>
                    <a:pt x="17986" y="8509"/>
                    <a:pt x="18009" y="8446"/>
                    <a:pt x="18086" y="8388"/>
                  </a:cubicBezTo>
                  <a:cubicBezTo>
                    <a:pt x="18152" y="8338"/>
                    <a:pt x="18255" y="8294"/>
                    <a:pt x="18350" y="8249"/>
                  </a:cubicBezTo>
                  <a:cubicBezTo>
                    <a:pt x="18633" y="8114"/>
                    <a:pt x="18845" y="7967"/>
                    <a:pt x="19043" y="7818"/>
                  </a:cubicBezTo>
                  <a:cubicBezTo>
                    <a:pt x="19283" y="7639"/>
                    <a:pt x="19506" y="7456"/>
                    <a:pt x="19669" y="7266"/>
                  </a:cubicBezTo>
                  <a:cubicBezTo>
                    <a:pt x="19948" y="6943"/>
                    <a:pt x="20053" y="6606"/>
                    <a:pt x="20159" y="6271"/>
                  </a:cubicBezTo>
                  <a:cubicBezTo>
                    <a:pt x="20356" y="5645"/>
                    <a:pt x="20567" y="5020"/>
                    <a:pt x="20791" y="4395"/>
                  </a:cubicBezTo>
                  <a:cubicBezTo>
                    <a:pt x="21015" y="3772"/>
                    <a:pt x="21253" y="3149"/>
                    <a:pt x="21505" y="2527"/>
                  </a:cubicBezTo>
                  <a:cubicBezTo>
                    <a:pt x="21564" y="2404"/>
                    <a:pt x="21466" y="2285"/>
                    <a:pt x="21260" y="2189"/>
                  </a:cubicBezTo>
                  <a:cubicBezTo>
                    <a:pt x="21084" y="2106"/>
                    <a:pt x="20825" y="2038"/>
                    <a:pt x="20506" y="2001"/>
                  </a:cubicBezTo>
                  <a:lnTo>
                    <a:pt x="20540" y="1992"/>
                  </a:lnTo>
                  <a:cubicBezTo>
                    <a:pt x="20142" y="1971"/>
                    <a:pt x="19752" y="2000"/>
                    <a:pt x="19445" y="2066"/>
                  </a:cubicBezTo>
                  <a:cubicBezTo>
                    <a:pt x="19137" y="2133"/>
                    <a:pt x="18909" y="2237"/>
                    <a:pt x="18839" y="2360"/>
                  </a:cubicBezTo>
                  <a:lnTo>
                    <a:pt x="17241" y="4177"/>
                  </a:lnTo>
                  <a:lnTo>
                    <a:pt x="16751" y="4154"/>
                  </a:lnTo>
                  <a:lnTo>
                    <a:pt x="16622" y="4148"/>
                  </a:lnTo>
                  <a:lnTo>
                    <a:pt x="18282" y="1211"/>
                  </a:lnTo>
                  <a:cubicBezTo>
                    <a:pt x="18352" y="1087"/>
                    <a:pt x="18251" y="968"/>
                    <a:pt x="18037" y="873"/>
                  </a:cubicBezTo>
                  <a:cubicBezTo>
                    <a:pt x="17823" y="778"/>
                    <a:pt x="17496" y="706"/>
                    <a:pt x="17098" y="685"/>
                  </a:cubicBezTo>
                  <a:lnTo>
                    <a:pt x="16942" y="676"/>
                  </a:lnTo>
                  <a:cubicBezTo>
                    <a:pt x="16544" y="654"/>
                    <a:pt x="16161" y="685"/>
                    <a:pt x="15854" y="752"/>
                  </a:cubicBezTo>
                  <a:cubicBezTo>
                    <a:pt x="15546" y="819"/>
                    <a:pt x="15319" y="922"/>
                    <a:pt x="15248" y="1046"/>
                  </a:cubicBezTo>
                  <a:lnTo>
                    <a:pt x="13582" y="4006"/>
                  </a:lnTo>
                  <a:lnTo>
                    <a:pt x="12977" y="3983"/>
                  </a:lnTo>
                  <a:lnTo>
                    <a:pt x="13582" y="505"/>
                  </a:lnTo>
                  <a:cubicBezTo>
                    <a:pt x="13624" y="380"/>
                    <a:pt x="13499" y="262"/>
                    <a:pt x="13263" y="171"/>
                  </a:cubicBezTo>
                  <a:cubicBezTo>
                    <a:pt x="13027" y="81"/>
                    <a:pt x="12685" y="19"/>
                    <a:pt x="12283" y="6"/>
                  </a:cubicBezTo>
                  <a:lnTo>
                    <a:pt x="12120" y="2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4">
              <a:extLst>
                <a:ext uri="{FF2B5EF4-FFF2-40B4-BE49-F238E27FC236}">
                  <a16:creationId xmlns:a16="http://schemas.microsoft.com/office/drawing/2014/main" id="{EF133494-6E53-4D02-ACF7-CFA7D64319F8}"/>
                </a:ext>
              </a:extLst>
            </p:cNvPr>
            <p:cNvSpPr/>
            <p:nvPr/>
          </p:nvSpPr>
          <p:spPr>
            <a:xfrm flipH="1">
              <a:off x="3162189" y="815294"/>
              <a:ext cx="1394316" cy="458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90" extrusionOk="0">
                  <a:moveTo>
                    <a:pt x="12120" y="3"/>
                  </a:moveTo>
                  <a:cubicBezTo>
                    <a:pt x="11719" y="-10"/>
                    <a:pt x="11337" y="29"/>
                    <a:pt x="11046" y="100"/>
                  </a:cubicBezTo>
                  <a:cubicBezTo>
                    <a:pt x="10754" y="172"/>
                    <a:pt x="10557" y="277"/>
                    <a:pt x="10515" y="399"/>
                  </a:cubicBezTo>
                  <a:lnTo>
                    <a:pt x="9930" y="3777"/>
                  </a:lnTo>
                  <a:lnTo>
                    <a:pt x="9345" y="3756"/>
                  </a:lnTo>
                  <a:lnTo>
                    <a:pt x="8040" y="1232"/>
                  </a:lnTo>
                  <a:cubicBezTo>
                    <a:pt x="7997" y="1109"/>
                    <a:pt x="7800" y="1003"/>
                    <a:pt x="7509" y="931"/>
                  </a:cubicBezTo>
                  <a:cubicBezTo>
                    <a:pt x="7218" y="859"/>
                    <a:pt x="6836" y="820"/>
                    <a:pt x="6435" y="833"/>
                  </a:cubicBezTo>
                  <a:lnTo>
                    <a:pt x="6271" y="840"/>
                  </a:lnTo>
                  <a:cubicBezTo>
                    <a:pt x="5870" y="852"/>
                    <a:pt x="5527" y="915"/>
                    <a:pt x="5292" y="1004"/>
                  </a:cubicBezTo>
                  <a:cubicBezTo>
                    <a:pt x="5057" y="1092"/>
                    <a:pt x="4930" y="1207"/>
                    <a:pt x="4972" y="1329"/>
                  </a:cubicBezTo>
                  <a:cubicBezTo>
                    <a:pt x="5170" y="2036"/>
                    <a:pt x="5458" y="2739"/>
                    <a:pt x="5836" y="3439"/>
                  </a:cubicBezTo>
                  <a:cubicBezTo>
                    <a:pt x="6102" y="3930"/>
                    <a:pt x="6417" y="4420"/>
                    <a:pt x="6700" y="4911"/>
                  </a:cubicBezTo>
                  <a:cubicBezTo>
                    <a:pt x="6771" y="5034"/>
                    <a:pt x="6841" y="5159"/>
                    <a:pt x="6727" y="5278"/>
                  </a:cubicBezTo>
                  <a:cubicBezTo>
                    <a:pt x="6670" y="5338"/>
                    <a:pt x="6566" y="5393"/>
                    <a:pt x="6401" y="5432"/>
                  </a:cubicBezTo>
                  <a:cubicBezTo>
                    <a:pt x="5957" y="5534"/>
                    <a:pt x="5433" y="5486"/>
                    <a:pt x="4993" y="5380"/>
                  </a:cubicBezTo>
                  <a:cubicBezTo>
                    <a:pt x="4584" y="5281"/>
                    <a:pt x="4220" y="5138"/>
                    <a:pt x="3864" y="5008"/>
                  </a:cubicBezTo>
                  <a:cubicBezTo>
                    <a:pt x="3502" y="4876"/>
                    <a:pt x="3055" y="4767"/>
                    <a:pt x="2592" y="4668"/>
                  </a:cubicBezTo>
                  <a:cubicBezTo>
                    <a:pt x="2269" y="4598"/>
                    <a:pt x="1933" y="4535"/>
                    <a:pt x="1552" y="4522"/>
                  </a:cubicBezTo>
                  <a:cubicBezTo>
                    <a:pt x="1148" y="4509"/>
                    <a:pt x="733" y="4556"/>
                    <a:pt x="436" y="4645"/>
                  </a:cubicBezTo>
                  <a:cubicBezTo>
                    <a:pt x="114" y="4741"/>
                    <a:pt x="-36" y="4873"/>
                    <a:pt x="8" y="5002"/>
                  </a:cubicBezTo>
                  <a:cubicBezTo>
                    <a:pt x="48" y="5121"/>
                    <a:pt x="259" y="5228"/>
                    <a:pt x="484" y="5334"/>
                  </a:cubicBezTo>
                  <a:cubicBezTo>
                    <a:pt x="2488" y="6283"/>
                    <a:pt x="4910" y="7141"/>
                    <a:pt x="7232" y="8020"/>
                  </a:cubicBezTo>
                  <a:cubicBezTo>
                    <a:pt x="7488" y="8117"/>
                    <a:pt x="7743" y="8214"/>
                    <a:pt x="7978" y="8316"/>
                  </a:cubicBezTo>
                  <a:cubicBezTo>
                    <a:pt x="8188" y="8408"/>
                    <a:pt x="8382" y="8503"/>
                    <a:pt x="8521" y="8606"/>
                  </a:cubicBezTo>
                  <a:cubicBezTo>
                    <a:pt x="8676" y="8721"/>
                    <a:pt x="8759" y="8843"/>
                    <a:pt x="8771" y="8967"/>
                  </a:cubicBezTo>
                  <a:cubicBezTo>
                    <a:pt x="8775" y="9009"/>
                    <a:pt x="8771" y="9050"/>
                    <a:pt x="8768" y="9092"/>
                  </a:cubicBezTo>
                  <a:cubicBezTo>
                    <a:pt x="8764" y="9166"/>
                    <a:pt x="8763" y="9240"/>
                    <a:pt x="8763" y="9314"/>
                  </a:cubicBezTo>
                  <a:cubicBezTo>
                    <a:pt x="8746" y="13407"/>
                    <a:pt x="8567" y="17499"/>
                    <a:pt x="8225" y="21590"/>
                  </a:cubicBezTo>
                  <a:lnTo>
                    <a:pt x="18572" y="21590"/>
                  </a:lnTo>
                  <a:cubicBezTo>
                    <a:pt x="18367" y="19033"/>
                    <a:pt x="18246" y="16476"/>
                    <a:pt x="18210" y="13918"/>
                  </a:cubicBezTo>
                  <a:cubicBezTo>
                    <a:pt x="18185" y="12128"/>
                    <a:pt x="18201" y="10337"/>
                    <a:pt x="17988" y="8548"/>
                  </a:cubicBezTo>
                  <a:cubicBezTo>
                    <a:pt x="17983" y="8506"/>
                    <a:pt x="17978" y="8464"/>
                    <a:pt x="17981" y="8423"/>
                  </a:cubicBezTo>
                  <a:cubicBezTo>
                    <a:pt x="17986" y="8361"/>
                    <a:pt x="18009" y="8299"/>
                    <a:pt x="18086" y="8242"/>
                  </a:cubicBezTo>
                  <a:cubicBezTo>
                    <a:pt x="18152" y="8193"/>
                    <a:pt x="18255" y="8150"/>
                    <a:pt x="18350" y="8106"/>
                  </a:cubicBezTo>
                  <a:cubicBezTo>
                    <a:pt x="18633" y="7973"/>
                    <a:pt x="18845" y="7828"/>
                    <a:pt x="19043" y="7682"/>
                  </a:cubicBezTo>
                  <a:cubicBezTo>
                    <a:pt x="19283" y="7506"/>
                    <a:pt x="19506" y="7327"/>
                    <a:pt x="19669" y="7140"/>
                  </a:cubicBezTo>
                  <a:cubicBezTo>
                    <a:pt x="19948" y="6822"/>
                    <a:pt x="20053" y="6491"/>
                    <a:pt x="20159" y="6162"/>
                  </a:cubicBezTo>
                  <a:cubicBezTo>
                    <a:pt x="20356" y="5547"/>
                    <a:pt x="20567" y="4933"/>
                    <a:pt x="20791" y="4319"/>
                  </a:cubicBezTo>
                  <a:cubicBezTo>
                    <a:pt x="21015" y="3707"/>
                    <a:pt x="21253" y="3095"/>
                    <a:pt x="21505" y="2484"/>
                  </a:cubicBezTo>
                  <a:cubicBezTo>
                    <a:pt x="21564" y="2363"/>
                    <a:pt x="21466" y="2246"/>
                    <a:pt x="21260" y="2152"/>
                  </a:cubicBezTo>
                  <a:cubicBezTo>
                    <a:pt x="21084" y="2070"/>
                    <a:pt x="20825" y="2003"/>
                    <a:pt x="20506" y="1967"/>
                  </a:cubicBezTo>
                  <a:lnTo>
                    <a:pt x="20540" y="1958"/>
                  </a:lnTo>
                  <a:cubicBezTo>
                    <a:pt x="20142" y="1937"/>
                    <a:pt x="19752" y="1966"/>
                    <a:pt x="19445" y="2031"/>
                  </a:cubicBezTo>
                  <a:cubicBezTo>
                    <a:pt x="19137" y="2097"/>
                    <a:pt x="18909" y="2198"/>
                    <a:pt x="18839" y="2320"/>
                  </a:cubicBezTo>
                  <a:lnTo>
                    <a:pt x="17241" y="4105"/>
                  </a:lnTo>
                  <a:lnTo>
                    <a:pt x="16751" y="4082"/>
                  </a:lnTo>
                  <a:lnTo>
                    <a:pt x="16622" y="4076"/>
                  </a:lnTo>
                  <a:lnTo>
                    <a:pt x="18282" y="1190"/>
                  </a:lnTo>
                  <a:cubicBezTo>
                    <a:pt x="18352" y="1069"/>
                    <a:pt x="18251" y="952"/>
                    <a:pt x="18037" y="858"/>
                  </a:cubicBezTo>
                  <a:cubicBezTo>
                    <a:pt x="17823" y="765"/>
                    <a:pt x="17496" y="695"/>
                    <a:pt x="17098" y="673"/>
                  </a:cubicBezTo>
                  <a:lnTo>
                    <a:pt x="16942" y="665"/>
                  </a:lnTo>
                  <a:cubicBezTo>
                    <a:pt x="16544" y="644"/>
                    <a:pt x="16161" y="674"/>
                    <a:pt x="15854" y="740"/>
                  </a:cubicBezTo>
                  <a:cubicBezTo>
                    <a:pt x="15546" y="806"/>
                    <a:pt x="15319" y="907"/>
                    <a:pt x="15248" y="1028"/>
                  </a:cubicBezTo>
                  <a:lnTo>
                    <a:pt x="13582" y="3937"/>
                  </a:lnTo>
                  <a:lnTo>
                    <a:pt x="12977" y="3914"/>
                  </a:lnTo>
                  <a:lnTo>
                    <a:pt x="13582" y="497"/>
                  </a:lnTo>
                  <a:cubicBezTo>
                    <a:pt x="13624" y="374"/>
                    <a:pt x="13499" y="258"/>
                    <a:pt x="13263" y="169"/>
                  </a:cubicBezTo>
                  <a:cubicBezTo>
                    <a:pt x="13027" y="80"/>
                    <a:pt x="12685" y="20"/>
                    <a:pt x="12283" y="7"/>
                  </a:cubicBezTo>
                  <a:lnTo>
                    <a:pt x="12120" y="3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 25">
              <a:extLst>
                <a:ext uri="{FF2B5EF4-FFF2-40B4-BE49-F238E27FC236}">
                  <a16:creationId xmlns:a16="http://schemas.microsoft.com/office/drawing/2014/main" id="{A2B1D43D-E4DA-4555-A740-4F9592FFBA49}"/>
                </a:ext>
              </a:extLst>
            </p:cNvPr>
            <p:cNvSpPr/>
            <p:nvPr/>
          </p:nvSpPr>
          <p:spPr>
            <a:xfrm flipH="1">
              <a:off x="2515756" y="1412286"/>
              <a:ext cx="1191267" cy="398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90" extrusionOk="0">
                  <a:moveTo>
                    <a:pt x="12120" y="3"/>
                  </a:moveTo>
                  <a:cubicBezTo>
                    <a:pt x="11719" y="-10"/>
                    <a:pt x="11337" y="28"/>
                    <a:pt x="11046" y="99"/>
                  </a:cubicBezTo>
                  <a:cubicBezTo>
                    <a:pt x="10754" y="169"/>
                    <a:pt x="10557" y="272"/>
                    <a:pt x="10515" y="392"/>
                  </a:cubicBezTo>
                  <a:lnTo>
                    <a:pt x="9930" y="3710"/>
                  </a:lnTo>
                  <a:lnTo>
                    <a:pt x="9345" y="3690"/>
                  </a:lnTo>
                  <a:lnTo>
                    <a:pt x="8040" y="1210"/>
                  </a:lnTo>
                  <a:cubicBezTo>
                    <a:pt x="7997" y="1090"/>
                    <a:pt x="7800" y="985"/>
                    <a:pt x="7509" y="914"/>
                  </a:cubicBezTo>
                  <a:cubicBezTo>
                    <a:pt x="7218" y="844"/>
                    <a:pt x="6836" y="806"/>
                    <a:pt x="6435" y="818"/>
                  </a:cubicBezTo>
                  <a:lnTo>
                    <a:pt x="6271" y="825"/>
                  </a:lnTo>
                  <a:cubicBezTo>
                    <a:pt x="5870" y="837"/>
                    <a:pt x="5527" y="899"/>
                    <a:pt x="5292" y="986"/>
                  </a:cubicBezTo>
                  <a:cubicBezTo>
                    <a:pt x="5057" y="1073"/>
                    <a:pt x="4930" y="1185"/>
                    <a:pt x="4972" y="1306"/>
                  </a:cubicBezTo>
                  <a:cubicBezTo>
                    <a:pt x="5170" y="2000"/>
                    <a:pt x="5458" y="2691"/>
                    <a:pt x="5836" y="3378"/>
                  </a:cubicBezTo>
                  <a:cubicBezTo>
                    <a:pt x="6102" y="3861"/>
                    <a:pt x="6417" y="4342"/>
                    <a:pt x="6700" y="4824"/>
                  </a:cubicBezTo>
                  <a:cubicBezTo>
                    <a:pt x="6771" y="4945"/>
                    <a:pt x="6841" y="5067"/>
                    <a:pt x="6727" y="5185"/>
                  </a:cubicBezTo>
                  <a:cubicBezTo>
                    <a:pt x="6670" y="5244"/>
                    <a:pt x="6566" y="5298"/>
                    <a:pt x="6401" y="5336"/>
                  </a:cubicBezTo>
                  <a:cubicBezTo>
                    <a:pt x="5957" y="5437"/>
                    <a:pt x="5433" y="5389"/>
                    <a:pt x="4993" y="5285"/>
                  </a:cubicBezTo>
                  <a:cubicBezTo>
                    <a:pt x="4584" y="5188"/>
                    <a:pt x="4220" y="5048"/>
                    <a:pt x="3864" y="4920"/>
                  </a:cubicBezTo>
                  <a:cubicBezTo>
                    <a:pt x="3502" y="4790"/>
                    <a:pt x="3055" y="4683"/>
                    <a:pt x="2592" y="4585"/>
                  </a:cubicBezTo>
                  <a:cubicBezTo>
                    <a:pt x="2269" y="4517"/>
                    <a:pt x="1933" y="4455"/>
                    <a:pt x="1552" y="4442"/>
                  </a:cubicBezTo>
                  <a:cubicBezTo>
                    <a:pt x="1148" y="4429"/>
                    <a:pt x="733" y="4476"/>
                    <a:pt x="436" y="4563"/>
                  </a:cubicBezTo>
                  <a:cubicBezTo>
                    <a:pt x="114" y="4658"/>
                    <a:pt x="-36" y="4787"/>
                    <a:pt x="8" y="4914"/>
                  </a:cubicBezTo>
                  <a:cubicBezTo>
                    <a:pt x="48" y="5030"/>
                    <a:pt x="259" y="5135"/>
                    <a:pt x="484" y="5240"/>
                  </a:cubicBezTo>
                  <a:cubicBezTo>
                    <a:pt x="2488" y="6173"/>
                    <a:pt x="4910" y="7015"/>
                    <a:pt x="7232" y="7879"/>
                  </a:cubicBezTo>
                  <a:cubicBezTo>
                    <a:pt x="7488" y="7974"/>
                    <a:pt x="7743" y="8069"/>
                    <a:pt x="7978" y="8170"/>
                  </a:cubicBezTo>
                  <a:cubicBezTo>
                    <a:pt x="8188" y="8259"/>
                    <a:pt x="8382" y="8353"/>
                    <a:pt x="8521" y="8454"/>
                  </a:cubicBezTo>
                  <a:cubicBezTo>
                    <a:pt x="8676" y="8567"/>
                    <a:pt x="8759" y="8687"/>
                    <a:pt x="8771" y="8809"/>
                  </a:cubicBezTo>
                  <a:cubicBezTo>
                    <a:pt x="8775" y="8850"/>
                    <a:pt x="8771" y="8891"/>
                    <a:pt x="8768" y="8931"/>
                  </a:cubicBezTo>
                  <a:cubicBezTo>
                    <a:pt x="8764" y="9004"/>
                    <a:pt x="8763" y="9077"/>
                    <a:pt x="8763" y="9150"/>
                  </a:cubicBezTo>
                  <a:cubicBezTo>
                    <a:pt x="8746" y="13297"/>
                    <a:pt x="8566" y="17444"/>
                    <a:pt x="8225" y="21590"/>
                  </a:cubicBezTo>
                  <a:lnTo>
                    <a:pt x="18572" y="21590"/>
                  </a:lnTo>
                  <a:cubicBezTo>
                    <a:pt x="18366" y="18951"/>
                    <a:pt x="18245" y="16312"/>
                    <a:pt x="18210" y="13672"/>
                  </a:cubicBezTo>
                  <a:cubicBezTo>
                    <a:pt x="18187" y="11914"/>
                    <a:pt x="18201" y="10155"/>
                    <a:pt x="17988" y="8397"/>
                  </a:cubicBezTo>
                  <a:cubicBezTo>
                    <a:pt x="17983" y="8356"/>
                    <a:pt x="17978" y="8315"/>
                    <a:pt x="17981" y="8274"/>
                  </a:cubicBezTo>
                  <a:cubicBezTo>
                    <a:pt x="17986" y="8214"/>
                    <a:pt x="18009" y="8153"/>
                    <a:pt x="18086" y="8097"/>
                  </a:cubicBezTo>
                  <a:cubicBezTo>
                    <a:pt x="18152" y="8049"/>
                    <a:pt x="18255" y="8006"/>
                    <a:pt x="18350" y="7963"/>
                  </a:cubicBezTo>
                  <a:cubicBezTo>
                    <a:pt x="18633" y="7832"/>
                    <a:pt x="18845" y="7690"/>
                    <a:pt x="19043" y="7547"/>
                  </a:cubicBezTo>
                  <a:cubicBezTo>
                    <a:pt x="19283" y="7374"/>
                    <a:pt x="19506" y="7197"/>
                    <a:pt x="19669" y="7014"/>
                  </a:cubicBezTo>
                  <a:cubicBezTo>
                    <a:pt x="19948" y="6702"/>
                    <a:pt x="20053" y="6376"/>
                    <a:pt x="20159" y="6054"/>
                  </a:cubicBezTo>
                  <a:cubicBezTo>
                    <a:pt x="20356" y="5450"/>
                    <a:pt x="20567" y="4846"/>
                    <a:pt x="20791" y="4243"/>
                  </a:cubicBezTo>
                  <a:cubicBezTo>
                    <a:pt x="21015" y="3641"/>
                    <a:pt x="21253" y="3040"/>
                    <a:pt x="21505" y="2440"/>
                  </a:cubicBezTo>
                  <a:cubicBezTo>
                    <a:pt x="21564" y="2321"/>
                    <a:pt x="21466" y="2207"/>
                    <a:pt x="21260" y="2113"/>
                  </a:cubicBezTo>
                  <a:cubicBezTo>
                    <a:pt x="21084" y="2033"/>
                    <a:pt x="20825" y="1968"/>
                    <a:pt x="20506" y="1932"/>
                  </a:cubicBezTo>
                  <a:lnTo>
                    <a:pt x="20540" y="1924"/>
                  </a:lnTo>
                  <a:cubicBezTo>
                    <a:pt x="20142" y="1903"/>
                    <a:pt x="19752" y="1931"/>
                    <a:pt x="19445" y="1995"/>
                  </a:cubicBezTo>
                  <a:cubicBezTo>
                    <a:pt x="19137" y="2059"/>
                    <a:pt x="18909" y="2159"/>
                    <a:pt x="18839" y="2279"/>
                  </a:cubicBezTo>
                  <a:lnTo>
                    <a:pt x="17241" y="4033"/>
                  </a:lnTo>
                  <a:lnTo>
                    <a:pt x="16751" y="4010"/>
                  </a:lnTo>
                  <a:lnTo>
                    <a:pt x="16622" y="4004"/>
                  </a:lnTo>
                  <a:lnTo>
                    <a:pt x="18282" y="1169"/>
                  </a:lnTo>
                  <a:cubicBezTo>
                    <a:pt x="18352" y="1050"/>
                    <a:pt x="18251" y="935"/>
                    <a:pt x="18037" y="843"/>
                  </a:cubicBezTo>
                  <a:cubicBezTo>
                    <a:pt x="17823" y="751"/>
                    <a:pt x="17496" y="682"/>
                    <a:pt x="17098" y="661"/>
                  </a:cubicBezTo>
                  <a:lnTo>
                    <a:pt x="16942" y="653"/>
                  </a:lnTo>
                  <a:cubicBezTo>
                    <a:pt x="16544" y="632"/>
                    <a:pt x="16161" y="662"/>
                    <a:pt x="15854" y="727"/>
                  </a:cubicBezTo>
                  <a:cubicBezTo>
                    <a:pt x="15546" y="791"/>
                    <a:pt x="15319" y="891"/>
                    <a:pt x="15248" y="1010"/>
                  </a:cubicBezTo>
                  <a:lnTo>
                    <a:pt x="13582" y="3867"/>
                  </a:lnTo>
                  <a:lnTo>
                    <a:pt x="12977" y="3845"/>
                  </a:lnTo>
                  <a:lnTo>
                    <a:pt x="13582" y="488"/>
                  </a:lnTo>
                  <a:cubicBezTo>
                    <a:pt x="13624" y="368"/>
                    <a:pt x="13499" y="253"/>
                    <a:pt x="13263" y="166"/>
                  </a:cubicBezTo>
                  <a:cubicBezTo>
                    <a:pt x="13027" y="78"/>
                    <a:pt x="12685" y="19"/>
                    <a:pt x="12283" y="7"/>
                  </a:cubicBezTo>
                  <a:lnTo>
                    <a:pt x="12120" y="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Shape 27">
            <a:extLst>
              <a:ext uri="{FF2B5EF4-FFF2-40B4-BE49-F238E27FC236}">
                <a16:creationId xmlns:a16="http://schemas.microsoft.com/office/drawing/2014/main" id="{18E061CA-4B6C-4517-B2DE-8CB47F23FC63}"/>
              </a:ext>
            </a:extLst>
          </p:cNvPr>
          <p:cNvSpPr/>
          <p:nvPr/>
        </p:nvSpPr>
        <p:spPr>
          <a:xfrm flipH="1">
            <a:off x="2158544" y="3507854"/>
            <a:ext cx="1067196" cy="0"/>
          </a:xfrm>
          <a:prstGeom prst="line">
            <a:avLst/>
          </a:pr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Shape 28">
            <a:extLst>
              <a:ext uri="{FF2B5EF4-FFF2-40B4-BE49-F238E27FC236}">
                <a16:creationId xmlns:a16="http://schemas.microsoft.com/office/drawing/2014/main" id="{BEB4DF22-4F0D-45E5-821E-5768ABD57E96}"/>
              </a:ext>
            </a:extLst>
          </p:cNvPr>
          <p:cNvSpPr/>
          <p:nvPr/>
        </p:nvSpPr>
        <p:spPr>
          <a:xfrm flipH="1">
            <a:off x="2158544" y="2366204"/>
            <a:ext cx="1129780" cy="0"/>
          </a:xfrm>
          <a:prstGeom prst="line">
            <a:avLst/>
          </a:pr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Shape 29">
            <a:extLst>
              <a:ext uri="{FF2B5EF4-FFF2-40B4-BE49-F238E27FC236}">
                <a16:creationId xmlns:a16="http://schemas.microsoft.com/office/drawing/2014/main" id="{78EDFDA7-DDD1-4BB7-A30C-61EA8BFF6CC0}"/>
              </a:ext>
            </a:extLst>
          </p:cNvPr>
          <p:cNvSpPr/>
          <p:nvPr/>
        </p:nvSpPr>
        <p:spPr>
          <a:xfrm flipH="1">
            <a:off x="2158544" y="1610522"/>
            <a:ext cx="1901412" cy="0"/>
          </a:xfrm>
          <a:prstGeom prst="line">
            <a:avLst/>
          </a:pr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Shape 30">
            <a:extLst>
              <a:ext uri="{FF2B5EF4-FFF2-40B4-BE49-F238E27FC236}">
                <a16:creationId xmlns:a16="http://schemas.microsoft.com/office/drawing/2014/main" id="{180943F3-E580-4777-8427-4B7E3E452CD8}"/>
              </a:ext>
            </a:extLst>
          </p:cNvPr>
          <p:cNvSpPr/>
          <p:nvPr/>
        </p:nvSpPr>
        <p:spPr>
          <a:xfrm>
            <a:off x="5306476" y="3723878"/>
            <a:ext cx="1219301" cy="0"/>
          </a:xfrm>
          <a:prstGeom prst="line">
            <a:avLst/>
          </a:pr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Shape 31">
            <a:extLst>
              <a:ext uri="{FF2B5EF4-FFF2-40B4-BE49-F238E27FC236}">
                <a16:creationId xmlns:a16="http://schemas.microsoft.com/office/drawing/2014/main" id="{A6B83A7D-0246-4F61-8779-8194181AD8A9}"/>
              </a:ext>
            </a:extLst>
          </p:cNvPr>
          <p:cNvSpPr/>
          <p:nvPr/>
        </p:nvSpPr>
        <p:spPr>
          <a:xfrm flipV="1">
            <a:off x="5109935" y="2499742"/>
            <a:ext cx="1415842" cy="0"/>
          </a:xfrm>
          <a:prstGeom prst="line">
            <a:avLst/>
          </a:pr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Shape 32">
            <a:extLst>
              <a:ext uri="{FF2B5EF4-FFF2-40B4-BE49-F238E27FC236}">
                <a16:creationId xmlns:a16="http://schemas.microsoft.com/office/drawing/2014/main" id="{57020C1E-1687-46AD-8E42-1D908AF0D913}"/>
              </a:ext>
            </a:extLst>
          </p:cNvPr>
          <p:cNvSpPr/>
          <p:nvPr/>
        </p:nvSpPr>
        <p:spPr>
          <a:xfrm flipH="1">
            <a:off x="4618106" y="1610522"/>
            <a:ext cx="1907671" cy="72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D399B930-2D88-41E4-8942-595D40EDBDED}"/>
              </a:ext>
            </a:extLst>
          </p:cNvPr>
          <p:cNvSpPr txBox="1">
            <a:spLocks/>
          </p:cNvSpPr>
          <p:nvPr/>
        </p:nvSpPr>
        <p:spPr bwMode="gray">
          <a:xfrm>
            <a:off x="417123" y="767146"/>
            <a:ext cx="3578813" cy="6647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korábbi tapasztalatokkal összhangban a legnagyobb elérésű médiatípust az országos televíziók jelentik a város lakosságának, ugyanakkor az internet, kiemelten a közösségi média fontossága megnőtt.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2" name="Szövegdoboz 135">
            <a:extLst>
              <a:ext uri="{FF2B5EF4-FFF2-40B4-BE49-F238E27FC236}">
                <a16:creationId xmlns:a16="http://schemas.microsoft.com/office/drawing/2014/main" id="{F674E0ED-5EA4-4C70-85FA-5B96F2B0FB5D}"/>
              </a:ext>
            </a:extLst>
          </p:cNvPr>
          <p:cNvSpPr txBox="1"/>
          <p:nvPr/>
        </p:nvSpPr>
        <p:spPr>
          <a:xfrm>
            <a:off x="2771800" y="4953148"/>
            <a:ext cx="579352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Ipsos CATI kutatás 2018, N=500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C1326CE2-027C-4E19-9CA9-B31695B5EC65}"/>
              </a:ext>
            </a:extLst>
          </p:cNvPr>
          <p:cNvSpPr txBox="1">
            <a:spLocks/>
          </p:cNvSpPr>
          <p:nvPr/>
        </p:nvSpPr>
        <p:spPr bwMode="gray">
          <a:xfrm>
            <a:off x="417123" y="1768860"/>
            <a:ext cx="2944042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nyomtatott lapok elérése jelentősen visszaesett az elmúlt időszakban, kommunikációs célokra korlátozottan alkalmas.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EC79931-5C7B-4325-B9B0-B63D4AC4B959}"/>
              </a:ext>
            </a:extLst>
          </p:cNvPr>
          <p:cNvSpPr txBox="1">
            <a:spLocks/>
          </p:cNvSpPr>
          <p:nvPr/>
        </p:nvSpPr>
        <p:spPr bwMode="gray">
          <a:xfrm>
            <a:off x="417123" y="2615941"/>
            <a:ext cx="2525426" cy="8309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naplós vizsgálat ugyanakkor árnyalja a képet, eltérő súlyt kapnak az egyes csatornák egyes napszakokban: a reggeli idősávban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affinis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felület a rádió, míg az estéket a tévé dominálja.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B04A06F7-9365-43BB-B49B-47B8E27BF963}"/>
              </a:ext>
            </a:extLst>
          </p:cNvPr>
          <p:cNvSpPr txBox="1">
            <a:spLocks/>
          </p:cNvSpPr>
          <p:nvPr/>
        </p:nvSpPr>
        <p:spPr bwMode="gray">
          <a:xfrm>
            <a:off x="419427" y="3723878"/>
            <a:ext cx="3576509" cy="99719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lakosság információigénye kézzel fogható, </a:t>
            </a:r>
            <a:b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ugyanakkor a helyi érdekeltségű hírek </a:t>
            </a:r>
            <a:b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mérhetően nagyobb fontossággal bírnak, </a:t>
            </a:r>
            <a:b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mint az országos politika. Az egyes </a:t>
            </a:r>
            <a:b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korcsoportok, ezzel összefüggésben a különböző státuszú lakosok eltérő témákkal szólíthatók meg hatékonyan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F2B66BD6-F39B-40A2-B793-C0A8B4B2F9F8}"/>
              </a:ext>
            </a:extLst>
          </p:cNvPr>
          <p:cNvSpPr txBox="1">
            <a:spLocks/>
          </p:cNvSpPr>
          <p:nvPr/>
        </p:nvSpPr>
        <p:spPr bwMode="gray">
          <a:xfrm>
            <a:off x="5940151" y="762524"/>
            <a:ext cx="2714717" cy="6647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alacsony elérési adatok ellenére a nyomtatott lapok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imidzse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 presztízse stabil, (főleg a fiatalok által) kevésbé használt, de hiteles információforrásnak minősül.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C7372D1D-508D-4737-969E-51ED50797340}"/>
              </a:ext>
            </a:extLst>
          </p:cNvPr>
          <p:cNvSpPr txBox="1">
            <a:spLocks/>
          </p:cNvSpPr>
          <p:nvPr/>
        </p:nvSpPr>
        <p:spPr bwMode="gray">
          <a:xfrm>
            <a:off x="5961739" y="1751845"/>
            <a:ext cx="2714717" cy="6647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lokális kiadványok ismertsége jellemzően magas, az ezen médiumoktól elvárt tartalom a helyi érdekeltségű közéleti hírekre, programokra szűkíthető.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0F0D6921-8FCE-4161-9E06-687F4DFD7CF9}"/>
              </a:ext>
            </a:extLst>
          </p:cNvPr>
          <p:cNvSpPr txBox="1">
            <a:spLocks/>
          </p:cNvSpPr>
          <p:nvPr/>
        </p:nvSpPr>
        <p:spPr bwMode="gray">
          <a:xfrm>
            <a:off x="6084192" y="2593758"/>
            <a:ext cx="2592261" cy="99719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legnagyobb potenciál az OVTV-t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jellemzi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 mely főleg disztribúcióban (illetve annak kommunikálásában) igényelne további támogatást. A televízió mellett a rádió is meghatározó helyi hírforrássá nőhet hosszú távon.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6FAFA41D-4701-4AC6-95A5-D2F43F0FF9BA}"/>
              </a:ext>
            </a:extLst>
          </p:cNvPr>
          <p:cNvSpPr txBox="1">
            <a:spLocks/>
          </p:cNvSpPr>
          <p:nvPr/>
        </p:nvSpPr>
        <p:spPr bwMode="gray">
          <a:xfrm>
            <a:off x="5546883" y="3795886"/>
            <a:ext cx="3129570" cy="8309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Bár a közéleti eseményekkel kapcsolatban határozott véleménnyel rendelkezik a lakosság, prioritását képes megfogalmazni, valódi aktivitás nem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jellemzi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a közösséget, és ezt a korlátot az Applikáció várhatóan nem képes ledönteni.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1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27984" y="1388444"/>
            <a:ext cx="4392488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DEMOGRÁFIA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9E7FECB7-8C27-4F79-ACE5-22CBCD31EB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5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802843"/>
              </p:ext>
            </p:extLst>
          </p:nvPr>
        </p:nvGraphicFramePr>
        <p:xfrm>
          <a:off x="4010069" y="857450"/>
          <a:ext cx="1319300" cy="130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Demográfia</a:t>
            </a:r>
          </a:p>
        </p:txBody>
      </p:sp>
      <p:sp>
        <p:nvSpPr>
          <p:cNvPr id="13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064857" y="1254167"/>
            <a:ext cx="1209723" cy="190240"/>
          </a:xfrm>
          <a:prstGeom prst="rect">
            <a:avLst/>
          </a:prstGeo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hu-HU" sz="1200" kern="0" dirty="0">
                <a:solidFill>
                  <a:srgbClr val="58595B"/>
                </a:solidFill>
                <a:latin typeface="+mn-lt"/>
                <a:cs typeface="+mn-cs"/>
              </a:rPr>
              <a:t>KOR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95845" y="645695"/>
            <a:ext cx="357470" cy="4078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15-29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150634" y="1598330"/>
            <a:ext cx="357470" cy="4078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30-49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Szövegdoboz 135">
            <a:extLst>
              <a:ext uri="{FF2B5EF4-FFF2-40B4-BE49-F238E27FC236}">
                <a16:creationId xmlns:a16="http://schemas.microsoft.com/office/drawing/2014/main" id="{8200E199-403E-4738-ADE1-5A6B653BF057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500 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Bázis: Teljes minta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97A6315-ED73-45E4-B7C6-5657E6E93BC2}"/>
              </a:ext>
            </a:extLst>
          </p:cNvPr>
          <p:cNvSpPr txBox="1"/>
          <p:nvPr/>
        </p:nvSpPr>
        <p:spPr>
          <a:xfrm>
            <a:off x="3778487" y="998886"/>
            <a:ext cx="357470" cy="4078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50+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11BDC0-0F31-4CCD-99F0-BE28BC40D857}"/>
              </a:ext>
            </a:extLst>
          </p:cNvPr>
          <p:cNvGrpSpPr/>
          <p:nvPr/>
        </p:nvGrpSpPr>
        <p:grpSpPr>
          <a:xfrm>
            <a:off x="1240959" y="555526"/>
            <a:ext cx="1674857" cy="1608961"/>
            <a:chOff x="1475656" y="1118961"/>
            <a:chExt cx="1674857" cy="1608961"/>
          </a:xfrm>
        </p:grpSpPr>
        <p:graphicFrame>
          <p:nvGraphicFramePr>
            <p:cNvPr id="131" name="Chart 130">
              <a:extLst>
                <a:ext uri="{FF2B5EF4-FFF2-40B4-BE49-F238E27FC236}">
                  <a16:creationId xmlns:a16="http://schemas.microsoft.com/office/drawing/2014/main" id="{22EE481B-FE8B-43B8-AD95-DF527D2B72E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92121365"/>
                </p:ext>
              </p:extLst>
            </p:nvPr>
          </p:nvGraphicFramePr>
          <p:xfrm>
            <a:off x="1475656" y="1118961"/>
            <a:ext cx="1674857" cy="16089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88DB840-0F11-4315-8273-031C8A69CACF}"/>
                </a:ext>
              </a:extLst>
            </p:cNvPr>
            <p:cNvSpPr txBox="1"/>
            <p:nvPr/>
          </p:nvSpPr>
          <p:spPr>
            <a:xfrm>
              <a:off x="1791664" y="1121077"/>
              <a:ext cx="314189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400" b="1" kern="0" dirty="0">
                  <a:solidFill>
                    <a:schemeClr val="bg2">
                      <a:lumMod val="75000"/>
                    </a:schemeClr>
                  </a:solidFill>
                </a:rPr>
                <a:t>48</a:t>
              </a:r>
              <a:r>
                <a:rPr lang="en-US" sz="1400" b="1" kern="0" dirty="0">
                  <a:solidFill>
                    <a:schemeClr val="bg2">
                      <a:lumMod val="75000"/>
                    </a:schemeClr>
                  </a:solidFill>
                </a:rPr>
                <a:t>%</a:t>
              </a:r>
              <a:endParaRPr lang="en-GB" sz="1400" b="1" kern="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E3228E7-B593-4696-B049-9AA3DD494487}"/>
                </a:ext>
              </a:extLst>
            </p:cNvPr>
            <p:cNvSpPr txBox="1"/>
            <p:nvPr/>
          </p:nvSpPr>
          <p:spPr>
            <a:xfrm>
              <a:off x="2482373" y="1121077"/>
              <a:ext cx="314189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685800">
                <a:defRPr/>
              </a:pPr>
              <a:r>
                <a:rPr lang="hu-HU" sz="1400" b="1" kern="0" dirty="0">
                  <a:solidFill>
                    <a:schemeClr val="bg2">
                      <a:lumMod val="75000"/>
                    </a:schemeClr>
                  </a:solidFill>
                </a:rPr>
                <a:t>52</a:t>
              </a:r>
              <a:r>
                <a:rPr lang="en-US" sz="1400" b="1" kern="0" dirty="0">
                  <a:solidFill>
                    <a:schemeClr val="bg2">
                      <a:lumMod val="75000"/>
                    </a:schemeClr>
                  </a:solidFill>
                </a:rPr>
                <a:t>%</a:t>
              </a:r>
              <a:endParaRPr lang="en-GB" sz="1400" b="1" kern="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6B8A45A6-9A4E-4ACD-AB90-4CC769096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820181"/>
              </p:ext>
            </p:extLst>
          </p:nvPr>
        </p:nvGraphicFramePr>
        <p:xfrm>
          <a:off x="6025863" y="836321"/>
          <a:ext cx="3161881" cy="382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Szövegdoboz 350">
            <a:extLst>
              <a:ext uri="{FF2B5EF4-FFF2-40B4-BE49-F238E27FC236}">
                <a16:creationId xmlns:a16="http://schemas.microsoft.com/office/drawing/2014/main" id="{8A7F3F77-0722-454E-B400-9DAD41E6B8FE}"/>
              </a:ext>
            </a:extLst>
          </p:cNvPr>
          <p:cNvSpPr txBox="1"/>
          <p:nvPr/>
        </p:nvSpPr>
        <p:spPr>
          <a:xfrm>
            <a:off x="1875128" y="3769553"/>
            <a:ext cx="263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0" dirty="0">
                <a:solidFill>
                  <a:srgbClr val="58595B"/>
                </a:solidFill>
              </a:rPr>
              <a:t>FOGLALKOZÁSI STÁTUSZ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673C50-8D64-4FB8-A5FC-527780194C2D}"/>
              </a:ext>
            </a:extLst>
          </p:cNvPr>
          <p:cNvCxnSpPr/>
          <p:nvPr/>
        </p:nvCxnSpPr>
        <p:spPr>
          <a:xfrm>
            <a:off x="586782" y="2211710"/>
            <a:ext cx="5440062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E531EC-1D42-4E60-ABFF-7419F5741C5D}"/>
              </a:ext>
            </a:extLst>
          </p:cNvPr>
          <p:cNvGrpSpPr>
            <a:grpSpLocks noChangeAspect="1"/>
          </p:cNvGrpSpPr>
          <p:nvPr/>
        </p:nvGrpSpPr>
        <p:grpSpPr>
          <a:xfrm>
            <a:off x="496158" y="4047914"/>
            <a:ext cx="837631" cy="972108"/>
            <a:chOff x="425473" y="2073751"/>
            <a:chExt cx="1238764" cy="1080120"/>
          </a:xfrm>
        </p:grpSpPr>
        <p:graphicFrame>
          <p:nvGraphicFramePr>
            <p:cNvPr id="31" name="Object 5">
              <a:extLst>
                <a:ext uri="{FF2B5EF4-FFF2-40B4-BE49-F238E27FC236}">
                  <a16:creationId xmlns:a16="http://schemas.microsoft.com/office/drawing/2014/main" id="{3374F52A-3D79-407E-AE48-29FD3A1C01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7624574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2" name="Chord 31">
              <a:extLst>
                <a:ext uri="{FF2B5EF4-FFF2-40B4-BE49-F238E27FC236}">
                  <a16:creationId xmlns:a16="http://schemas.microsoft.com/office/drawing/2014/main" id="{C6731919-25A7-4CFB-8A26-2C49B57F7628}"/>
                </a:ext>
              </a:extLst>
            </p:cNvPr>
            <p:cNvSpPr/>
            <p:nvPr/>
          </p:nvSpPr>
          <p:spPr>
            <a:xfrm>
              <a:off x="850198" y="2406978"/>
              <a:ext cx="446466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33" name="Rectangle 23">
            <a:extLst>
              <a:ext uri="{FF2B5EF4-FFF2-40B4-BE49-F238E27FC236}">
                <a16:creationId xmlns:a16="http://schemas.microsoft.com/office/drawing/2014/main" id="{D311724A-17BD-49A3-9877-B3A32CD105D8}"/>
              </a:ext>
            </a:extLst>
          </p:cNvPr>
          <p:cNvSpPr>
            <a:spLocks noChangeAspect="1"/>
          </p:cNvSpPr>
          <p:nvPr/>
        </p:nvSpPr>
        <p:spPr>
          <a:xfrm>
            <a:off x="538462" y="4687055"/>
            <a:ext cx="815253" cy="287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Alkalmazott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4F832F-0B56-441A-AAF3-36F0A10035F0}"/>
              </a:ext>
            </a:extLst>
          </p:cNvPr>
          <p:cNvGrpSpPr>
            <a:grpSpLocks noChangeAspect="1"/>
          </p:cNvGrpSpPr>
          <p:nvPr/>
        </p:nvGrpSpPr>
        <p:grpSpPr>
          <a:xfrm>
            <a:off x="1391553" y="4047914"/>
            <a:ext cx="837631" cy="972108"/>
            <a:chOff x="425473" y="2073751"/>
            <a:chExt cx="1238764" cy="1080120"/>
          </a:xfrm>
        </p:grpSpPr>
        <p:graphicFrame>
          <p:nvGraphicFramePr>
            <p:cNvPr id="35" name="Object 5">
              <a:extLst>
                <a:ext uri="{FF2B5EF4-FFF2-40B4-BE49-F238E27FC236}">
                  <a16:creationId xmlns:a16="http://schemas.microsoft.com/office/drawing/2014/main" id="{F117F09E-DE81-45F4-A1A1-D0CA6BE007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877677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BB8885EF-9AE2-4CD0-B891-AE876870A459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37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37" name="Rectangle 23">
            <a:extLst>
              <a:ext uri="{FF2B5EF4-FFF2-40B4-BE49-F238E27FC236}">
                <a16:creationId xmlns:a16="http://schemas.microsoft.com/office/drawing/2014/main" id="{7E21E3ED-2B8F-42F6-89A1-043CA136363D}"/>
              </a:ext>
            </a:extLst>
          </p:cNvPr>
          <p:cNvSpPr>
            <a:spLocks noChangeAspect="1"/>
          </p:cNvSpPr>
          <p:nvPr/>
        </p:nvSpPr>
        <p:spPr>
          <a:xfrm>
            <a:off x="1338744" y="4687055"/>
            <a:ext cx="986455" cy="287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Nyugdíjas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245AB3-E76D-415C-A6D9-9A5120C28631}"/>
              </a:ext>
            </a:extLst>
          </p:cNvPr>
          <p:cNvGrpSpPr>
            <a:grpSpLocks noChangeAspect="1"/>
          </p:cNvGrpSpPr>
          <p:nvPr/>
        </p:nvGrpSpPr>
        <p:grpSpPr>
          <a:xfrm>
            <a:off x="2267744" y="4047914"/>
            <a:ext cx="837631" cy="972108"/>
            <a:chOff x="425473" y="2073751"/>
            <a:chExt cx="1238764" cy="1080120"/>
          </a:xfrm>
        </p:grpSpPr>
        <p:graphicFrame>
          <p:nvGraphicFramePr>
            <p:cNvPr id="39" name="Object 5">
              <a:extLst>
                <a:ext uri="{FF2B5EF4-FFF2-40B4-BE49-F238E27FC236}">
                  <a16:creationId xmlns:a16="http://schemas.microsoft.com/office/drawing/2014/main" id="{756662A9-A98F-4D64-9A97-D7A2F04A79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4373792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0" name="Chord 39">
              <a:extLst>
                <a:ext uri="{FF2B5EF4-FFF2-40B4-BE49-F238E27FC236}">
                  <a16:creationId xmlns:a16="http://schemas.microsoft.com/office/drawing/2014/main" id="{A1D96B64-2FEE-42CF-B515-E33611164E71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dirty="0">
                  <a:solidFill>
                    <a:sysClr val="window" lastClr="FFFFFF"/>
                  </a:solidFill>
                  <a:latin typeface="Calibri"/>
                </a:rPr>
                <a:t>7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41" name="Rectangle 23">
            <a:extLst>
              <a:ext uri="{FF2B5EF4-FFF2-40B4-BE49-F238E27FC236}">
                <a16:creationId xmlns:a16="http://schemas.microsoft.com/office/drawing/2014/main" id="{063CC297-0DE1-4CAC-8B5E-D3C4C3BFD815}"/>
              </a:ext>
            </a:extLst>
          </p:cNvPr>
          <p:cNvSpPr>
            <a:spLocks noChangeAspect="1"/>
          </p:cNvSpPr>
          <p:nvPr/>
        </p:nvSpPr>
        <p:spPr>
          <a:xfrm>
            <a:off x="2331308" y="4687055"/>
            <a:ext cx="759025" cy="287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Vállalkozó, Tulajdonos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F3B74C-2E41-479E-8C61-BFA6284E1F44}"/>
              </a:ext>
            </a:extLst>
          </p:cNvPr>
          <p:cNvGrpSpPr>
            <a:grpSpLocks noChangeAspect="1"/>
          </p:cNvGrpSpPr>
          <p:nvPr/>
        </p:nvGrpSpPr>
        <p:grpSpPr>
          <a:xfrm>
            <a:off x="3131840" y="4047914"/>
            <a:ext cx="837631" cy="972108"/>
            <a:chOff x="425473" y="2073751"/>
            <a:chExt cx="1238764" cy="1080120"/>
          </a:xfrm>
        </p:grpSpPr>
        <p:graphicFrame>
          <p:nvGraphicFramePr>
            <p:cNvPr id="43" name="Object 5">
              <a:extLst>
                <a:ext uri="{FF2B5EF4-FFF2-40B4-BE49-F238E27FC236}">
                  <a16:creationId xmlns:a16="http://schemas.microsoft.com/office/drawing/2014/main" id="{A496FE0D-6754-45F5-83E2-933D814B51F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886820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44" name="Chord 43">
              <a:extLst>
                <a:ext uri="{FF2B5EF4-FFF2-40B4-BE49-F238E27FC236}">
                  <a16:creationId xmlns:a16="http://schemas.microsoft.com/office/drawing/2014/main" id="{D8CB40C9-5061-46C4-905D-E1FED6CFE400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dirty="0">
                  <a:solidFill>
                    <a:sysClr val="window" lastClr="FFFFFF"/>
                  </a:solidFill>
                  <a:latin typeface="Calibri"/>
                </a:rPr>
                <a:t>4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45" name="Rectangle 23">
            <a:extLst>
              <a:ext uri="{FF2B5EF4-FFF2-40B4-BE49-F238E27FC236}">
                <a16:creationId xmlns:a16="http://schemas.microsoft.com/office/drawing/2014/main" id="{B946480D-35F2-4BA6-8199-0E6723A9283E}"/>
              </a:ext>
            </a:extLst>
          </p:cNvPr>
          <p:cNvSpPr>
            <a:spLocks noChangeAspect="1"/>
          </p:cNvSpPr>
          <p:nvPr/>
        </p:nvSpPr>
        <p:spPr>
          <a:xfrm>
            <a:off x="3174144" y="4687055"/>
            <a:ext cx="815253" cy="287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Tanuló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FF28F5-275D-4AE9-B346-A264E49C4A47}"/>
              </a:ext>
            </a:extLst>
          </p:cNvPr>
          <p:cNvGrpSpPr>
            <a:grpSpLocks noChangeAspect="1"/>
          </p:cNvGrpSpPr>
          <p:nvPr/>
        </p:nvGrpSpPr>
        <p:grpSpPr>
          <a:xfrm>
            <a:off x="4862490" y="4047914"/>
            <a:ext cx="837631" cy="972108"/>
            <a:chOff x="425473" y="2073751"/>
            <a:chExt cx="1238764" cy="1080120"/>
          </a:xfrm>
        </p:grpSpPr>
        <p:graphicFrame>
          <p:nvGraphicFramePr>
            <p:cNvPr id="47" name="Object 5">
              <a:extLst>
                <a:ext uri="{FF2B5EF4-FFF2-40B4-BE49-F238E27FC236}">
                  <a16:creationId xmlns:a16="http://schemas.microsoft.com/office/drawing/2014/main" id="{8D80BA1F-07AF-43D8-8814-5066B5B8F1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564384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48" name="Chord 47">
              <a:extLst>
                <a:ext uri="{FF2B5EF4-FFF2-40B4-BE49-F238E27FC236}">
                  <a16:creationId xmlns:a16="http://schemas.microsoft.com/office/drawing/2014/main" id="{849D921C-CC57-488E-BE3E-B86334935C9A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dirty="0">
                  <a:solidFill>
                    <a:sysClr val="window" lastClr="FFFFFF"/>
                  </a:solidFill>
                  <a:latin typeface="Calibri"/>
                </a:rPr>
                <a:t>1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49" name="Rectangle 23">
            <a:extLst>
              <a:ext uri="{FF2B5EF4-FFF2-40B4-BE49-F238E27FC236}">
                <a16:creationId xmlns:a16="http://schemas.microsoft.com/office/drawing/2014/main" id="{86EDA12F-0AEF-43A0-80E9-AFC6119CE20F}"/>
              </a:ext>
            </a:extLst>
          </p:cNvPr>
          <p:cNvSpPr>
            <a:spLocks noChangeAspect="1"/>
          </p:cNvSpPr>
          <p:nvPr/>
        </p:nvSpPr>
        <p:spPr>
          <a:xfrm>
            <a:off x="4809681" y="4687055"/>
            <a:ext cx="986455" cy="287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Munkanélküli</a:t>
            </a:r>
          </a:p>
        </p:txBody>
      </p:sp>
      <p:graphicFrame>
        <p:nvGraphicFramePr>
          <p:cNvPr id="183" name="Chart 4">
            <a:extLst>
              <a:ext uri="{FF2B5EF4-FFF2-40B4-BE49-F238E27FC236}">
                <a16:creationId xmlns:a16="http://schemas.microsoft.com/office/drawing/2014/main" id="{6929F6BD-A1BF-411A-A68A-64968F005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54423"/>
              </p:ext>
            </p:extLst>
          </p:nvPr>
        </p:nvGraphicFramePr>
        <p:xfrm>
          <a:off x="496862" y="2355726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4" name="Chart 4">
            <a:extLst>
              <a:ext uri="{FF2B5EF4-FFF2-40B4-BE49-F238E27FC236}">
                <a16:creationId xmlns:a16="http://schemas.microsoft.com/office/drawing/2014/main" id="{0C3D535A-47FC-49FA-A4DA-596D95971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60299"/>
              </p:ext>
            </p:extLst>
          </p:nvPr>
        </p:nvGraphicFramePr>
        <p:xfrm>
          <a:off x="1912538" y="2355726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5" name="Chart 4">
            <a:extLst>
              <a:ext uri="{FF2B5EF4-FFF2-40B4-BE49-F238E27FC236}">
                <a16:creationId xmlns:a16="http://schemas.microsoft.com/office/drawing/2014/main" id="{8C6B05D1-05A9-4558-B020-F0F8D2FCE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298196"/>
              </p:ext>
            </p:extLst>
          </p:nvPr>
        </p:nvGraphicFramePr>
        <p:xfrm>
          <a:off x="3328214" y="2355726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86" name="Chart 4">
            <a:extLst>
              <a:ext uri="{FF2B5EF4-FFF2-40B4-BE49-F238E27FC236}">
                <a16:creationId xmlns:a16="http://schemas.microsoft.com/office/drawing/2014/main" id="{F194AEC1-FC8E-4E67-961E-A414B1FBE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59956"/>
              </p:ext>
            </p:extLst>
          </p:nvPr>
        </p:nvGraphicFramePr>
        <p:xfrm>
          <a:off x="4743890" y="2355726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87" name="Rectangle 23">
            <a:extLst>
              <a:ext uri="{FF2B5EF4-FFF2-40B4-BE49-F238E27FC236}">
                <a16:creationId xmlns:a16="http://schemas.microsoft.com/office/drawing/2014/main" id="{7E108CAE-46D6-4DA5-866F-8E4FAC2C1EB0}"/>
              </a:ext>
            </a:extLst>
          </p:cNvPr>
          <p:cNvSpPr>
            <a:spLocks noChangeAspect="1"/>
          </p:cNvSpPr>
          <p:nvPr/>
        </p:nvSpPr>
        <p:spPr>
          <a:xfrm>
            <a:off x="598483" y="3219822"/>
            <a:ext cx="815253" cy="3729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600" b="1" kern="0" dirty="0">
                <a:solidFill>
                  <a:srgbClr val="FBB040"/>
                </a:solidFill>
                <a:latin typeface="Calibri"/>
              </a:rPr>
              <a:t>47%</a:t>
            </a:r>
          </a:p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Érettségi</a:t>
            </a:r>
          </a:p>
        </p:txBody>
      </p:sp>
      <p:sp>
        <p:nvSpPr>
          <p:cNvPr id="188" name="Rectangle 23">
            <a:extLst>
              <a:ext uri="{FF2B5EF4-FFF2-40B4-BE49-F238E27FC236}">
                <a16:creationId xmlns:a16="http://schemas.microsoft.com/office/drawing/2014/main" id="{BF741CF0-8C80-496C-B9F5-12CEBE5F2D21}"/>
              </a:ext>
            </a:extLst>
          </p:cNvPr>
          <p:cNvSpPr>
            <a:spLocks noChangeAspect="1"/>
          </p:cNvSpPr>
          <p:nvPr/>
        </p:nvSpPr>
        <p:spPr>
          <a:xfrm>
            <a:off x="1972638" y="3219822"/>
            <a:ext cx="986455" cy="287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600" b="1" kern="0" dirty="0">
                <a:solidFill>
                  <a:srgbClr val="FBB040"/>
                </a:solidFill>
                <a:latin typeface="Calibri"/>
              </a:rPr>
              <a:t>23%</a:t>
            </a:r>
          </a:p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Szakmunkásképző, szakiskola</a:t>
            </a:r>
          </a:p>
        </p:txBody>
      </p:sp>
      <p:sp>
        <p:nvSpPr>
          <p:cNvPr id="189" name="Rectangle 23">
            <a:extLst>
              <a:ext uri="{FF2B5EF4-FFF2-40B4-BE49-F238E27FC236}">
                <a16:creationId xmlns:a16="http://schemas.microsoft.com/office/drawing/2014/main" id="{F4520C50-5C72-41E7-8EEF-15D69D7BE07C}"/>
              </a:ext>
            </a:extLst>
          </p:cNvPr>
          <p:cNvSpPr>
            <a:spLocks noChangeAspect="1"/>
          </p:cNvSpPr>
          <p:nvPr/>
        </p:nvSpPr>
        <p:spPr>
          <a:xfrm>
            <a:off x="3517995" y="3219822"/>
            <a:ext cx="759025" cy="287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600" b="1" kern="0" dirty="0">
                <a:solidFill>
                  <a:srgbClr val="FBB040"/>
                </a:solidFill>
                <a:latin typeface="Calibri"/>
              </a:rPr>
              <a:t>18%</a:t>
            </a:r>
          </a:p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Diploma</a:t>
            </a:r>
          </a:p>
        </p:txBody>
      </p:sp>
      <p:sp>
        <p:nvSpPr>
          <p:cNvPr id="190" name="Rectangle 23">
            <a:extLst>
              <a:ext uri="{FF2B5EF4-FFF2-40B4-BE49-F238E27FC236}">
                <a16:creationId xmlns:a16="http://schemas.microsoft.com/office/drawing/2014/main" id="{75644309-5BF9-491C-A1A3-921927E2A260}"/>
              </a:ext>
            </a:extLst>
          </p:cNvPr>
          <p:cNvSpPr>
            <a:spLocks noChangeAspect="1"/>
          </p:cNvSpPr>
          <p:nvPr/>
        </p:nvSpPr>
        <p:spPr>
          <a:xfrm>
            <a:off x="4687135" y="3219822"/>
            <a:ext cx="1216260" cy="287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600" b="1" kern="0" dirty="0">
                <a:solidFill>
                  <a:srgbClr val="FBB040"/>
                </a:solidFill>
                <a:latin typeface="Calibri"/>
              </a:rPr>
              <a:t>12%</a:t>
            </a:r>
          </a:p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Legfeljebb 8 általános</a:t>
            </a:r>
          </a:p>
        </p:txBody>
      </p:sp>
      <p:sp>
        <p:nvSpPr>
          <p:cNvPr id="192" name="Szövegdoboz 35">
            <a:extLst>
              <a:ext uri="{FF2B5EF4-FFF2-40B4-BE49-F238E27FC236}">
                <a16:creationId xmlns:a16="http://schemas.microsoft.com/office/drawing/2014/main" id="{3269ADB3-F178-47D2-AF2A-D36D4DDC982B}"/>
              </a:ext>
            </a:extLst>
          </p:cNvPr>
          <p:cNvSpPr txBox="1"/>
          <p:nvPr/>
        </p:nvSpPr>
        <p:spPr>
          <a:xfrm>
            <a:off x="1630320" y="2216778"/>
            <a:ext cx="3142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ISKOLAI VÉGZETTSÉG</a:t>
            </a:r>
          </a:p>
        </p:txBody>
      </p:sp>
      <p:sp>
        <p:nvSpPr>
          <p:cNvPr id="193" name="Szövegdoboz 35">
            <a:extLst>
              <a:ext uri="{FF2B5EF4-FFF2-40B4-BE49-F238E27FC236}">
                <a16:creationId xmlns:a16="http://schemas.microsoft.com/office/drawing/2014/main" id="{5ADD5E8E-6856-4ED3-8263-32B233BDA23B}"/>
              </a:ext>
            </a:extLst>
          </p:cNvPr>
          <p:cNvSpPr txBox="1"/>
          <p:nvPr/>
        </p:nvSpPr>
        <p:spPr>
          <a:xfrm>
            <a:off x="6315986" y="581041"/>
            <a:ext cx="3142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SZUBJEKTÍV ANYAGI HELYZET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A1F290-8226-4CA8-81C4-5EBC08906025}"/>
              </a:ext>
            </a:extLst>
          </p:cNvPr>
          <p:cNvGrpSpPr>
            <a:grpSpLocks noChangeAspect="1"/>
          </p:cNvGrpSpPr>
          <p:nvPr/>
        </p:nvGrpSpPr>
        <p:grpSpPr>
          <a:xfrm>
            <a:off x="4009395" y="4047914"/>
            <a:ext cx="837631" cy="972108"/>
            <a:chOff x="425473" y="2073751"/>
            <a:chExt cx="1238764" cy="1080120"/>
          </a:xfrm>
        </p:grpSpPr>
        <p:graphicFrame>
          <p:nvGraphicFramePr>
            <p:cNvPr id="51" name="Object 5">
              <a:extLst>
                <a:ext uri="{FF2B5EF4-FFF2-40B4-BE49-F238E27FC236}">
                  <a16:creationId xmlns:a16="http://schemas.microsoft.com/office/drawing/2014/main" id="{31D0A256-58B0-42F1-925D-EE46FB056A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4374373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52" name="Chord 51">
              <a:extLst>
                <a:ext uri="{FF2B5EF4-FFF2-40B4-BE49-F238E27FC236}">
                  <a16:creationId xmlns:a16="http://schemas.microsoft.com/office/drawing/2014/main" id="{FE338BCE-F251-497F-B455-7FF07742967F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dirty="0">
                  <a:solidFill>
                    <a:sysClr val="window" lastClr="FFFFFF"/>
                  </a:solidFill>
                  <a:latin typeface="Calibri"/>
                </a:rPr>
                <a:t>3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53" name="Rectangle 23">
            <a:extLst>
              <a:ext uri="{FF2B5EF4-FFF2-40B4-BE49-F238E27FC236}">
                <a16:creationId xmlns:a16="http://schemas.microsoft.com/office/drawing/2014/main" id="{0032FB0E-0612-45D4-9D0B-53FC3B8471FB}"/>
              </a:ext>
            </a:extLst>
          </p:cNvPr>
          <p:cNvSpPr>
            <a:spLocks noChangeAspect="1"/>
          </p:cNvSpPr>
          <p:nvPr/>
        </p:nvSpPr>
        <p:spPr>
          <a:xfrm>
            <a:off x="4051699" y="4687055"/>
            <a:ext cx="815253" cy="287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GYES, háztartásbeli</a:t>
            </a:r>
          </a:p>
        </p:txBody>
      </p:sp>
    </p:spTree>
    <p:extLst>
      <p:ext uri="{BB962C8B-B14F-4D97-AF65-F5344CB8AC3E}">
        <p14:creationId xmlns:p14="http://schemas.microsoft.com/office/powerpoint/2010/main" val="3985994985"/>
      </p:ext>
    </p:extLst>
  </p:cSld>
  <p:clrMapOvr>
    <a:masterClrMapping/>
  </p:clrMapOvr>
</p:sld>
</file>

<file path=ppt/theme/theme1.xml><?xml version="1.0" encoding="utf-8"?>
<a:theme xmlns:a="http://schemas.openxmlformats.org/drawingml/2006/main" name="1_úvodní slide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4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7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5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6_dělící snímky BEZ obrázku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9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5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0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0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8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ělící snímky BEZ obrázku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nímky pro graf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74733</TotalTime>
  <Words>6485</Words>
  <Application>Microsoft Office PowerPoint</Application>
  <PresentationFormat>Diavetítés a képernyőre (16:9 oldalarány)</PresentationFormat>
  <Paragraphs>1173</Paragraphs>
  <Slides>69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20</vt:i4>
      </vt:variant>
      <vt:variant>
        <vt:lpstr>Diacímek</vt:lpstr>
      </vt:variant>
      <vt:variant>
        <vt:i4>69</vt:i4>
      </vt:variant>
    </vt:vector>
  </HeadingPairs>
  <TitlesOfParts>
    <vt:vector size="93" baseType="lpstr">
      <vt:lpstr>Arial</vt:lpstr>
      <vt:lpstr>AvantGarde MdCn BT</vt:lpstr>
      <vt:lpstr>Calibri</vt:lpstr>
      <vt:lpstr>Wingdings</vt:lpstr>
      <vt:lpstr>1_úvodní slide</vt:lpstr>
      <vt:lpstr>2 _dělící snímky s obrázkem</vt:lpstr>
      <vt:lpstr>3_dělící snímky BEZ obrázku</vt:lpstr>
      <vt:lpstr>4_textové snímky</vt:lpstr>
      <vt:lpstr>Snímky pro grafy</vt:lpstr>
      <vt:lpstr>6_kontakty</vt:lpstr>
      <vt:lpstr>1_2 _dělící snímky s obrázkem</vt:lpstr>
      <vt:lpstr>2_2 _dělící snímky s obrázkem</vt:lpstr>
      <vt:lpstr>3_2 _dělící snímky s obrázkem</vt:lpstr>
      <vt:lpstr>6_textové snímky</vt:lpstr>
      <vt:lpstr>7_kontakty</vt:lpstr>
      <vt:lpstr>4_2 _dělící snímky s obrázkem</vt:lpstr>
      <vt:lpstr>7_2 _dělící snímky s obrázkem</vt:lpstr>
      <vt:lpstr>5_textové snímky</vt:lpstr>
      <vt:lpstr>6_dělící snímky BEZ obrázku</vt:lpstr>
      <vt:lpstr>9_2 _dělící snímky s obrázkem</vt:lpstr>
      <vt:lpstr>5_2 _dělící snímky s obrázkem</vt:lpstr>
      <vt:lpstr>10_kontakty</vt:lpstr>
      <vt:lpstr>10_2 _dělící snímky s obrázkem</vt:lpstr>
      <vt:lpstr>8_2 _dělící snímky s obrázkem</vt:lpstr>
      <vt:lpstr>PowerPoint-bemutató</vt:lpstr>
      <vt:lpstr>Tartalom</vt:lpstr>
      <vt:lpstr>PowerPoint-bemutató</vt:lpstr>
      <vt:lpstr>A kutatás fókusza </vt:lpstr>
      <vt:lpstr>A kutatás háttere</vt:lpstr>
      <vt:lpstr>PowerPoint-bemutató</vt:lpstr>
      <vt:lpstr>Vezetői összefoglaló</vt:lpstr>
      <vt:lpstr>PowerPoint-bemutató</vt:lpstr>
      <vt:lpstr>Demográfia</vt:lpstr>
      <vt:lpstr>PowerPoint-bemutató</vt:lpstr>
      <vt:lpstr>Eszközhasználat</vt:lpstr>
      <vt:lpstr>Médiafogyasztás gyakorisága</vt:lpstr>
      <vt:lpstr>Médiafogyasztás gyakorisága: hullámok összehasonlítása</vt:lpstr>
      <vt:lpstr>Napi médiahasználat</vt:lpstr>
      <vt:lpstr>Jellemző médiafogyasztás hétköznap</vt:lpstr>
      <vt:lpstr>Jellemző médiafogyasztás hétvégén</vt:lpstr>
      <vt:lpstr>Jellemző médiafogyasztás hétköznap: hullámok összehasonlítása</vt:lpstr>
      <vt:lpstr>Jellemző médiafogyasztás hétvégn: hullámok összehasonlítása</vt:lpstr>
      <vt:lpstr>Attitűd állítások</vt:lpstr>
      <vt:lpstr>Attitűd állítások: életkor szerint</vt:lpstr>
      <vt:lpstr>Attitűd állítások: foglalkozási státusz szerint</vt:lpstr>
      <vt:lpstr>Attitűd állítások: általános elégedettség szerint</vt:lpstr>
      <vt:lpstr>Attitűd állítások: hullámok összehasonlítása</vt:lpstr>
      <vt:lpstr>Tájékozódás</vt:lpstr>
      <vt:lpstr>Médiatípusok jellemzése</vt:lpstr>
      <vt:lpstr>Médiatípusok jellemzése</vt:lpstr>
      <vt:lpstr>Médiatípusok jellemzése</vt:lpstr>
      <vt:lpstr>Médiatípusok jellemzése</vt:lpstr>
      <vt:lpstr>Médiatípusok jellemzése</vt:lpstr>
      <vt:lpstr>Médiatípusok jellemzése</vt:lpstr>
      <vt:lpstr>Médiatípusok jellemzése</vt:lpstr>
      <vt:lpstr>Médiatípusok jellemzése</vt:lpstr>
      <vt:lpstr>Médiatípusok jellemzése</vt:lpstr>
      <vt:lpstr>PowerPoint-bemutató</vt:lpstr>
      <vt:lpstr>Helyi médiumok ismertsége</vt:lpstr>
      <vt:lpstr>PowerPoint-bemutató</vt:lpstr>
      <vt:lpstr>Nyomtatott sajtó – napilap 24 óra </vt:lpstr>
      <vt:lpstr>Nyomtatott sajtó – hetilap Szuperinfó </vt:lpstr>
      <vt:lpstr>Nyomtatott sajtó – havilap 2840</vt:lpstr>
      <vt:lpstr>2840 tematika</vt:lpstr>
      <vt:lpstr>Tematika: hullámok összehasonlítása</vt:lpstr>
      <vt:lpstr>PowerPoint-bemutató</vt:lpstr>
      <vt:lpstr>TV nézés: Oroszlányi Városi Televízió</vt:lpstr>
      <vt:lpstr>OVTV nézésének formái</vt:lpstr>
      <vt:lpstr>OVTV nézésétől való elzárkózás okai</vt:lpstr>
      <vt:lpstr>PowerPoint-bemutató</vt:lpstr>
      <vt:lpstr>Rádiózás – Forrás rádió</vt:lpstr>
      <vt:lpstr>Helyi rádió lehetősége</vt:lpstr>
      <vt:lpstr>PowerPoint-bemutató</vt:lpstr>
      <vt:lpstr>Online média – oroszlany.hu </vt:lpstr>
      <vt:lpstr>Online média – kemma.hu</vt:lpstr>
      <vt:lpstr>Online média – oroszlanyimedia.hu</vt:lpstr>
      <vt:lpstr>Online média - minalunk.hu/oroszlany</vt:lpstr>
      <vt:lpstr>Közösségi média – Polgármester Facebook oldala</vt:lpstr>
      <vt:lpstr>Közösségi média – OVTV Facebook oldala</vt:lpstr>
      <vt:lpstr>Közösségi média – 2840 Facebook oldala</vt:lpstr>
      <vt:lpstr>Közösségi média</vt:lpstr>
      <vt:lpstr>PowerPoint-bemutató</vt:lpstr>
      <vt:lpstr>Panasz tétel</vt:lpstr>
      <vt:lpstr>Oroszlány App</vt:lpstr>
      <vt:lpstr>Kihívások</vt:lpstr>
      <vt:lpstr>Közhangulat</vt:lpstr>
      <vt:lpstr>Helyi programok</vt:lpstr>
      <vt:lpstr>Helyi programok: hullámok összehasonlítása</vt:lpstr>
      <vt:lpstr>Zenei ízlés</vt:lpstr>
      <vt:lpstr>Iskolaválasztás szempontjai</vt:lpstr>
      <vt:lpstr>Kutatói team</vt:lpstr>
      <vt:lpstr>PowerPoint-bemutató</vt:lpstr>
      <vt:lpstr>Média iparági kutatások az Ipsos gondozásában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Balázs Kovács</dc:creator>
  <cp:lastModifiedBy>Munka</cp:lastModifiedBy>
  <cp:revision>5189</cp:revision>
  <dcterms:created xsi:type="dcterms:W3CDTF">2012-02-21T08:44:35Z</dcterms:created>
  <dcterms:modified xsi:type="dcterms:W3CDTF">2018-12-06T12:04:26Z</dcterms:modified>
</cp:coreProperties>
</file>